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comments/modernComment_100_2F264283.xml" ContentType="application/vnd.ms-powerpoint.comments+xml"/>
  <Override PartName="/ppt/comments/modernComment_101_E93F8ED8.xml" ContentType="application/vnd.ms-powerpoint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omments/modernComment_14A_6EA7CE06.xml" ContentType="application/vnd.ms-powerpoint.comment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omments/modernComment_140_FA85926.xml" ContentType="application/vnd.ms-powerpoint.comments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omments/modernComment_14B_4114F204.xml" ContentType="application/vnd.ms-powerpoint.comments+xml"/>
  <Override PartName="/ppt/comments/modernComment_12B_41635BB4.xml" ContentType="application/vnd.ms-powerpoint.comments+xml"/>
  <Override PartName="/ppt/comments/modernComment_14E_F11F6BE2.xml" ContentType="application/vnd.ms-powerpoint.comment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59" r:id="rId4"/>
    <p:sldId id="311" r:id="rId5"/>
    <p:sldId id="260" r:id="rId6"/>
    <p:sldId id="276" r:id="rId7"/>
    <p:sldId id="265" r:id="rId8"/>
    <p:sldId id="275" r:id="rId9"/>
    <p:sldId id="326" r:id="rId10"/>
    <p:sldId id="325" r:id="rId11"/>
    <p:sldId id="282" r:id="rId12"/>
    <p:sldId id="327" r:id="rId13"/>
    <p:sldId id="288" r:id="rId14"/>
    <p:sldId id="315" r:id="rId15"/>
    <p:sldId id="291" r:id="rId16"/>
    <p:sldId id="328" r:id="rId17"/>
    <p:sldId id="294" r:id="rId18"/>
    <p:sldId id="292" r:id="rId19"/>
    <p:sldId id="293" r:id="rId20"/>
    <p:sldId id="296" r:id="rId21"/>
    <p:sldId id="297" r:id="rId22"/>
    <p:sldId id="295" r:id="rId23"/>
    <p:sldId id="309" r:id="rId24"/>
    <p:sldId id="304" r:id="rId25"/>
    <p:sldId id="313" r:id="rId26"/>
    <p:sldId id="329" r:id="rId27"/>
    <p:sldId id="316" r:id="rId28"/>
    <p:sldId id="330" r:id="rId29"/>
    <p:sldId id="319" r:id="rId30"/>
    <p:sldId id="333" r:id="rId31"/>
    <p:sldId id="320" r:id="rId32"/>
    <p:sldId id="331" r:id="rId33"/>
    <p:sldId id="301" r:id="rId34"/>
    <p:sldId id="323" r:id="rId35"/>
    <p:sldId id="321" r:id="rId36"/>
    <p:sldId id="299" r:id="rId37"/>
    <p:sldId id="334" r:id="rId38"/>
  </p:sldIdLst>
  <p:sldSz cx="12192000" cy="6858000"/>
  <p:notesSz cx="6858000" cy="9144000"/>
  <p:embeddedFontLst>
    <p:embeddedFont>
      <p:font typeface="Impact" panose="020B0806030902050204" pitchFamily="34" charset="0"/>
      <p:regular r:id="rId40"/>
    </p:embeddedFont>
    <p:embeddedFont>
      <p:font typeface="Ink Free" panose="03080402000500000000" pitchFamily="66" charset="0"/>
      <p:regular r:id="rId41"/>
    </p:embeddedFont>
    <p:embeddedFont>
      <p:font typeface="KoPub돋움체 Bold" panose="00000800000000000000" pitchFamily="2" charset="-127"/>
      <p:regular r:id="rId42"/>
      <p:bold r:id="rId43"/>
    </p:embeddedFont>
    <p:embeddedFont>
      <p:font typeface="KoPub돋움체 Light" panose="00000300000000000000" pitchFamily="2" charset="-127"/>
      <p:regular r:id="rId44"/>
    </p:embeddedFont>
    <p:embeddedFont>
      <p:font typeface="맑은 고딕" panose="020B0503020000020004" pitchFamily="50" charset="-127"/>
      <p:regular r:id="rId45"/>
      <p:bold r:id="rId4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84FFC7C-539D-460C-BB31-24EDE8B8CD46}">
          <p14:sldIdLst>
            <p14:sldId id="256"/>
          </p14:sldIdLst>
        </p14:section>
        <p14:section name="제목 없는 구역" id="{227E9F7F-67A0-4F04-931C-182C2B81355A}">
          <p14:sldIdLst>
            <p14:sldId id="257"/>
          </p14:sldIdLst>
        </p14:section>
        <p14:section name="문제 정의" id="{D54B51B2-655A-4F71-BBC1-4F9408F97983}">
          <p14:sldIdLst>
            <p14:sldId id="259"/>
            <p14:sldId id="311"/>
            <p14:sldId id="260"/>
            <p14:sldId id="276"/>
          </p14:sldIdLst>
        </p14:section>
        <p14:section name="분석 기획" id="{C37E4D2E-7447-417A-A5A6-A109D01E34B2}">
          <p14:sldIdLst>
            <p14:sldId id="265"/>
            <p14:sldId id="275"/>
            <p14:sldId id="326"/>
            <p14:sldId id="325"/>
            <p14:sldId id="282"/>
            <p14:sldId id="327"/>
          </p14:sldIdLst>
        </p14:section>
        <p14:section name="데이터 분석" id="{8EE0327C-4658-41E6-B97C-D0F5C19C620D}">
          <p14:sldIdLst>
            <p14:sldId id="288"/>
            <p14:sldId id="315"/>
            <p14:sldId id="291"/>
            <p14:sldId id="328"/>
            <p14:sldId id="294"/>
            <p14:sldId id="292"/>
            <p14:sldId id="293"/>
            <p14:sldId id="296"/>
            <p14:sldId id="297"/>
            <p14:sldId id="295"/>
          </p14:sldIdLst>
        </p14:section>
        <p14:section name="양적 -&gt; 질적" id="{EB45B333-2B9E-4D69-8A71-B938CE01FEE7}">
          <p14:sldIdLst>
            <p14:sldId id="309"/>
            <p14:sldId id="304"/>
            <p14:sldId id="313"/>
            <p14:sldId id="329"/>
          </p14:sldIdLst>
        </p14:section>
        <p14:section name="질적" id="{6DC6C2CA-6560-4110-AB03-989B83457054}">
          <p14:sldIdLst>
            <p14:sldId id="316"/>
            <p14:sldId id="330"/>
            <p14:sldId id="319"/>
            <p14:sldId id="333"/>
            <p14:sldId id="320"/>
          </p14:sldIdLst>
        </p14:section>
        <p14:section name="제목 없는 구역" id="{5FF4B885-6188-4750-826D-8A1BC452728F}">
          <p14:sldIdLst>
            <p14:sldId id="331"/>
            <p14:sldId id="301"/>
            <p14:sldId id="323"/>
            <p14:sldId id="321"/>
            <p14:sldId id="299"/>
          </p14:sldIdLst>
        </p14:section>
        <p14:section name="마무리" id="{3BC40D0B-9923-4968-984B-8EB7EE69D021}">
          <p14:sldIdLst>
            <p14:sldId id="33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FE9C5DE-0C37-6302-17A1-8574E77BECB6}" name="김택관[ 학부휴학 / 융합경영학부 디지털경영전공 ]" initials="김학/융디]" userId="김택관[ 학부휴학 / 융합경영학부 디지털경영전공 ]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EFE"/>
    <a:srgbClr val="222A35"/>
    <a:srgbClr val="ADB9CA"/>
    <a:srgbClr val="181E26"/>
    <a:srgbClr val="1C232C"/>
    <a:srgbClr val="E3E6F0"/>
    <a:srgbClr val="2C3644"/>
    <a:srgbClr val="313D4D"/>
    <a:srgbClr val="374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65" autoAdjust="0"/>
    <p:restoredTop sz="94667" autoAdjust="0"/>
  </p:normalViewPr>
  <p:slideViewPr>
    <p:cSldViewPr snapToGrid="0">
      <p:cViewPr varScale="1">
        <p:scale>
          <a:sx n="99" d="100"/>
          <a:sy n="99" d="100"/>
        </p:scale>
        <p:origin x="1368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696"/>
    </p:cViewPr>
  </p:outlin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Taek Gwan" userId="0dba8726cb21ed8f" providerId="LiveId" clId="{5E67D544-A442-4493-B893-C6E15BC5D90D}"/>
    <pc:docChg chg="custSel modSld">
      <pc:chgData name="Kim Taek Gwan" userId="0dba8726cb21ed8f" providerId="LiveId" clId="{5E67D544-A442-4493-B893-C6E15BC5D90D}" dt="2023-03-15T12:37:00.417" v="0" actId="478"/>
      <pc:docMkLst>
        <pc:docMk/>
      </pc:docMkLst>
      <pc:sldChg chg="delSp mod delAnim">
        <pc:chgData name="Kim Taek Gwan" userId="0dba8726cb21ed8f" providerId="LiveId" clId="{5E67D544-A442-4493-B893-C6E15BC5D90D}" dt="2023-03-15T12:37:00.417" v="0" actId="478"/>
        <pc:sldMkLst>
          <pc:docMk/>
          <pc:sldMk cId="1692706984" sldId="260"/>
        </pc:sldMkLst>
        <pc:picChg chg="del">
          <ac:chgData name="Kim Taek Gwan" userId="0dba8726cb21ed8f" providerId="LiveId" clId="{5E67D544-A442-4493-B893-C6E15BC5D90D}" dt="2023-03-15T12:37:00.417" v="0" actId="478"/>
          <ac:picMkLst>
            <pc:docMk/>
            <pc:sldMk cId="1692706984" sldId="260"/>
            <ac:picMk id="2" creationId="{FAF5D366-A892-4330-BCE4-C1D3109B2BA5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dirty="0">
                <a:latin typeface="+mj-ea"/>
                <a:ea typeface="+mj-ea"/>
              </a:rPr>
              <a:t>지역주민 </a:t>
            </a:r>
            <a:r>
              <a:rPr lang="en-US" sz="1400" dirty="0">
                <a:latin typeface="+mj-ea"/>
                <a:ea typeface="+mj-ea"/>
              </a:rPr>
              <a:t>1</a:t>
            </a:r>
            <a:r>
              <a:rPr lang="ko-KR" sz="1400" dirty="0">
                <a:latin typeface="+mj-ea"/>
                <a:ea typeface="+mj-ea"/>
              </a:rPr>
              <a:t>인당 </a:t>
            </a:r>
            <a:r>
              <a:rPr lang="ko-KR" altLang="en-US" sz="1400" dirty="0">
                <a:latin typeface="+mj-ea"/>
                <a:ea typeface="+mj-ea"/>
              </a:rPr>
              <a:t>출동</a:t>
            </a:r>
            <a:r>
              <a:rPr lang="ko-KR" sz="1400" dirty="0">
                <a:latin typeface="+mj-ea"/>
                <a:ea typeface="+mj-ea"/>
              </a:rPr>
              <a:t> 건수</a:t>
            </a:r>
          </a:p>
        </c:rich>
      </c:tx>
      <c:layout>
        <c:manualLayout>
          <c:xMode val="edge"/>
          <c:yMode val="edge"/>
          <c:x val="0.34179148946449955"/>
          <c:y val="4.85383773014995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786083846044788"/>
          <c:y val="0.11278401127066862"/>
          <c:w val="0.81873795762773582"/>
          <c:h val="0.7665322486139118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DA64-4466-9F73-6DA9B53CA2F4}"/>
              </c:ext>
            </c:extLst>
          </c:dPt>
          <c:dPt>
            <c:idx val="3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A64-4466-9F73-6DA9B53CA2F4}"/>
              </c:ext>
            </c:extLst>
          </c:dPt>
          <c:cat>
            <c:strRef>
              <c:f>Sheet1!$A$2:$A$32</c:f>
              <c:strCache>
                <c:ptCount val="31"/>
                <c:pt idx="0">
                  <c:v>가평군</c:v>
                </c:pt>
                <c:pt idx="1">
                  <c:v>연천군</c:v>
                </c:pt>
                <c:pt idx="2">
                  <c:v>동두천시</c:v>
                </c:pt>
                <c:pt idx="3">
                  <c:v>포천시</c:v>
                </c:pt>
                <c:pt idx="4">
                  <c:v>양평군</c:v>
                </c:pt>
                <c:pt idx="5">
                  <c:v>여주시</c:v>
                </c:pt>
                <c:pt idx="6">
                  <c:v>안성시</c:v>
                </c:pt>
                <c:pt idx="7">
                  <c:v>과천시</c:v>
                </c:pt>
                <c:pt idx="8">
                  <c:v>의정부시</c:v>
                </c:pt>
                <c:pt idx="9">
                  <c:v>양주시</c:v>
                </c:pt>
                <c:pt idx="10">
                  <c:v>평택시</c:v>
                </c:pt>
                <c:pt idx="11">
                  <c:v>이천시</c:v>
                </c:pt>
                <c:pt idx="12">
                  <c:v>안산시</c:v>
                </c:pt>
                <c:pt idx="13">
                  <c:v>파주시</c:v>
                </c:pt>
                <c:pt idx="14">
                  <c:v>성남시</c:v>
                </c:pt>
                <c:pt idx="15">
                  <c:v>구리시</c:v>
                </c:pt>
                <c:pt idx="16">
                  <c:v>광주시</c:v>
                </c:pt>
                <c:pt idx="17">
                  <c:v>수원시</c:v>
                </c:pt>
                <c:pt idx="18">
                  <c:v>오산시</c:v>
                </c:pt>
                <c:pt idx="19">
                  <c:v>부천시</c:v>
                </c:pt>
                <c:pt idx="20">
                  <c:v>시흥시</c:v>
                </c:pt>
                <c:pt idx="21">
                  <c:v>고양시</c:v>
                </c:pt>
                <c:pt idx="22">
                  <c:v>하남시</c:v>
                </c:pt>
                <c:pt idx="23">
                  <c:v>남양주시</c:v>
                </c:pt>
                <c:pt idx="24">
                  <c:v>군포시</c:v>
                </c:pt>
                <c:pt idx="25">
                  <c:v>김포시</c:v>
                </c:pt>
                <c:pt idx="26">
                  <c:v>안양시</c:v>
                </c:pt>
                <c:pt idx="27">
                  <c:v>의왕시</c:v>
                </c:pt>
                <c:pt idx="28">
                  <c:v>광명시</c:v>
                </c:pt>
                <c:pt idx="29">
                  <c:v>화성시</c:v>
                </c:pt>
                <c:pt idx="30">
                  <c:v>용인시</c:v>
                </c:pt>
              </c:strCache>
            </c:strRef>
          </c:cat>
          <c:val>
            <c:numRef>
              <c:f>Sheet1!$B$2:$B$32</c:f>
              <c:numCache>
                <c:formatCode>General</c:formatCode>
                <c:ptCount val="31"/>
                <c:pt idx="0">
                  <c:v>0.101492117117117</c:v>
                </c:pt>
                <c:pt idx="1">
                  <c:v>8.3146954348112007E-2</c:v>
                </c:pt>
                <c:pt idx="2">
                  <c:v>6.7221742361850398E-2</c:v>
                </c:pt>
                <c:pt idx="3">
                  <c:v>6.4842115565778E-2</c:v>
                </c:pt>
                <c:pt idx="4">
                  <c:v>6.1782952324296703E-2</c:v>
                </c:pt>
                <c:pt idx="5">
                  <c:v>5.76064097884839E-2</c:v>
                </c:pt>
                <c:pt idx="6">
                  <c:v>5.5802907352503602E-2</c:v>
                </c:pt>
                <c:pt idx="7">
                  <c:v>5.3527646806686598E-2</c:v>
                </c:pt>
                <c:pt idx="8">
                  <c:v>5.1853426702277897E-2</c:v>
                </c:pt>
                <c:pt idx="9">
                  <c:v>4.9253065774804899E-2</c:v>
                </c:pt>
                <c:pt idx="10">
                  <c:v>4.7482802233396001E-2</c:v>
                </c:pt>
                <c:pt idx="11">
                  <c:v>4.70067919759911E-2</c:v>
                </c:pt>
                <c:pt idx="12">
                  <c:v>4.5786677450392499E-2</c:v>
                </c:pt>
                <c:pt idx="13">
                  <c:v>4.5283964052668602E-2</c:v>
                </c:pt>
                <c:pt idx="14">
                  <c:v>4.4098407866046803E-2</c:v>
                </c:pt>
                <c:pt idx="15">
                  <c:v>4.4058601696775702E-2</c:v>
                </c:pt>
                <c:pt idx="16">
                  <c:v>4.1454916020688903E-2</c:v>
                </c:pt>
                <c:pt idx="17">
                  <c:v>4.1315009032274599E-2</c:v>
                </c:pt>
                <c:pt idx="18">
                  <c:v>4.1072673405367702E-2</c:v>
                </c:pt>
                <c:pt idx="19">
                  <c:v>4.08636733302154E-2</c:v>
                </c:pt>
                <c:pt idx="20">
                  <c:v>3.9904660819693502E-2</c:v>
                </c:pt>
                <c:pt idx="21">
                  <c:v>3.9339435096460901E-2</c:v>
                </c:pt>
                <c:pt idx="22">
                  <c:v>3.93051877239445E-2</c:v>
                </c:pt>
                <c:pt idx="23">
                  <c:v>3.8901831007380601E-2</c:v>
                </c:pt>
                <c:pt idx="24">
                  <c:v>3.8872606349251E-2</c:v>
                </c:pt>
                <c:pt idx="25">
                  <c:v>3.8844835097365998E-2</c:v>
                </c:pt>
                <c:pt idx="26">
                  <c:v>3.8785497031180699E-2</c:v>
                </c:pt>
                <c:pt idx="27">
                  <c:v>3.8114828093162398E-2</c:v>
                </c:pt>
                <c:pt idx="28">
                  <c:v>3.7905942109908303E-2</c:v>
                </c:pt>
                <c:pt idx="29">
                  <c:v>3.4729983711314298E-2</c:v>
                </c:pt>
                <c:pt idx="30">
                  <c:v>3.3490520368819998E-2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39-4384-B18E-B3662363F5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7"/>
        <c:overlap val="17"/>
        <c:axId val="1176968560"/>
        <c:axId val="525077360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세로 막대형1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Sheet1!$A$2:$A$32</c15:sqref>
                        </c15:formulaRef>
                      </c:ext>
                    </c:extLst>
                    <c:strCache>
                      <c:ptCount val="31"/>
                      <c:pt idx="0">
                        <c:v>가평군</c:v>
                      </c:pt>
                      <c:pt idx="1">
                        <c:v>연천군</c:v>
                      </c:pt>
                      <c:pt idx="2">
                        <c:v>동두천시</c:v>
                      </c:pt>
                      <c:pt idx="3">
                        <c:v>포천시</c:v>
                      </c:pt>
                      <c:pt idx="4">
                        <c:v>양평군</c:v>
                      </c:pt>
                      <c:pt idx="5">
                        <c:v>여주시</c:v>
                      </c:pt>
                      <c:pt idx="6">
                        <c:v>안성시</c:v>
                      </c:pt>
                      <c:pt idx="7">
                        <c:v>과천시</c:v>
                      </c:pt>
                      <c:pt idx="8">
                        <c:v>의정부시</c:v>
                      </c:pt>
                      <c:pt idx="9">
                        <c:v>양주시</c:v>
                      </c:pt>
                      <c:pt idx="10">
                        <c:v>평택시</c:v>
                      </c:pt>
                      <c:pt idx="11">
                        <c:v>이천시</c:v>
                      </c:pt>
                      <c:pt idx="12">
                        <c:v>안산시</c:v>
                      </c:pt>
                      <c:pt idx="13">
                        <c:v>파주시</c:v>
                      </c:pt>
                      <c:pt idx="14">
                        <c:v>성남시</c:v>
                      </c:pt>
                      <c:pt idx="15">
                        <c:v>구리시</c:v>
                      </c:pt>
                      <c:pt idx="16">
                        <c:v>광주시</c:v>
                      </c:pt>
                      <c:pt idx="17">
                        <c:v>수원시</c:v>
                      </c:pt>
                      <c:pt idx="18">
                        <c:v>오산시</c:v>
                      </c:pt>
                      <c:pt idx="19">
                        <c:v>부천시</c:v>
                      </c:pt>
                      <c:pt idx="20">
                        <c:v>시흥시</c:v>
                      </c:pt>
                      <c:pt idx="21">
                        <c:v>고양시</c:v>
                      </c:pt>
                      <c:pt idx="22">
                        <c:v>하남시</c:v>
                      </c:pt>
                      <c:pt idx="23">
                        <c:v>남양주시</c:v>
                      </c:pt>
                      <c:pt idx="24">
                        <c:v>군포시</c:v>
                      </c:pt>
                      <c:pt idx="25">
                        <c:v>김포시</c:v>
                      </c:pt>
                      <c:pt idx="26">
                        <c:v>안양시</c:v>
                      </c:pt>
                      <c:pt idx="27">
                        <c:v>의왕시</c:v>
                      </c:pt>
                      <c:pt idx="28">
                        <c:v>광명시</c:v>
                      </c:pt>
                      <c:pt idx="29">
                        <c:v>화성시</c:v>
                      </c:pt>
                      <c:pt idx="30">
                        <c:v>용인시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Sheet1!$C$2:$C$32</c15:sqref>
                        </c15:formulaRef>
                      </c:ext>
                    </c:extLst>
                    <c:numCache>
                      <c:formatCode>General</c:formatCode>
                      <c:ptCount val="31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9439-4384-B18E-B3662363F589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세로 막대형2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Sheet1!$A$2:$A$32</c15:sqref>
                        </c15:formulaRef>
                      </c:ext>
                    </c:extLst>
                    <c:strCache>
                      <c:ptCount val="31"/>
                      <c:pt idx="0">
                        <c:v>가평군</c:v>
                      </c:pt>
                      <c:pt idx="1">
                        <c:v>연천군</c:v>
                      </c:pt>
                      <c:pt idx="2">
                        <c:v>동두천시</c:v>
                      </c:pt>
                      <c:pt idx="3">
                        <c:v>포천시</c:v>
                      </c:pt>
                      <c:pt idx="4">
                        <c:v>양평군</c:v>
                      </c:pt>
                      <c:pt idx="5">
                        <c:v>여주시</c:v>
                      </c:pt>
                      <c:pt idx="6">
                        <c:v>안성시</c:v>
                      </c:pt>
                      <c:pt idx="7">
                        <c:v>과천시</c:v>
                      </c:pt>
                      <c:pt idx="8">
                        <c:v>의정부시</c:v>
                      </c:pt>
                      <c:pt idx="9">
                        <c:v>양주시</c:v>
                      </c:pt>
                      <c:pt idx="10">
                        <c:v>평택시</c:v>
                      </c:pt>
                      <c:pt idx="11">
                        <c:v>이천시</c:v>
                      </c:pt>
                      <c:pt idx="12">
                        <c:v>안산시</c:v>
                      </c:pt>
                      <c:pt idx="13">
                        <c:v>파주시</c:v>
                      </c:pt>
                      <c:pt idx="14">
                        <c:v>성남시</c:v>
                      </c:pt>
                      <c:pt idx="15">
                        <c:v>구리시</c:v>
                      </c:pt>
                      <c:pt idx="16">
                        <c:v>광주시</c:v>
                      </c:pt>
                      <c:pt idx="17">
                        <c:v>수원시</c:v>
                      </c:pt>
                      <c:pt idx="18">
                        <c:v>오산시</c:v>
                      </c:pt>
                      <c:pt idx="19">
                        <c:v>부천시</c:v>
                      </c:pt>
                      <c:pt idx="20">
                        <c:v>시흥시</c:v>
                      </c:pt>
                      <c:pt idx="21">
                        <c:v>고양시</c:v>
                      </c:pt>
                      <c:pt idx="22">
                        <c:v>하남시</c:v>
                      </c:pt>
                      <c:pt idx="23">
                        <c:v>남양주시</c:v>
                      </c:pt>
                      <c:pt idx="24">
                        <c:v>군포시</c:v>
                      </c:pt>
                      <c:pt idx="25">
                        <c:v>김포시</c:v>
                      </c:pt>
                      <c:pt idx="26">
                        <c:v>안양시</c:v>
                      </c:pt>
                      <c:pt idx="27">
                        <c:v>의왕시</c:v>
                      </c:pt>
                      <c:pt idx="28">
                        <c:v>광명시</c:v>
                      </c:pt>
                      <c:pt idx="29">
                        <c:v>화성시</c:v>
                      </c:pt>
                      <c:pt idx="30">
                        <c:v>용인시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Sheet1!$D$2:$D$32</c15:sqref>
                        </c15:formulaRef>
                      </c:ext>
                    </c:extLst>
                    <c:numCache>
                      <c:formatCode>General</c:formatCode>
                      <c:ptCount val="31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9439-4384-B18E-B3662363F589}"/>
                  </c:ext>
                </c:extLst>
              </c15:ser>
            </c15:filteredBarSeries>
          </c:ext>
        </c:extLst>
      </c:barChart>
      <c:catAx>
        <c:axId val="11769685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25077360"/>
        <c:crosses val="autoZero"/>
        <c:auto val="1"/>
        <c:lblAlgn val="ctr"/>
        <c:lblOffset val="100"/>
        <c:noMultiLvlLbl val="0"/>
      </c:catAx>
      <c:valAx>
        <c:axId val="5250773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sz="700" dirty="0"/>
                  <a:t>지역주민 </a:t>
                </a:r>
                <a:r>
                  <a:rPr lang="en-US" altLang="ko-KR" sz="700" dirty="0"/>
                  <a:t>1</a:t>
                </a:r>
                <a:r>
                  <a:rPr lang="ko-KR" altLang="en-US" sz="700" dirty="0"/>
                  <a:t>인당 출동 건수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76968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800" b="0" i="0" u="none" strike="noStrike" kern="1200" spc="0" baseline="0">
                <a:solidFill>
                  <a:prstClr val="white"/>
                </a:solidFill>
                <a:latin typeface="+mj-ea"/>
                <a:ea typeface="+mj-ea"/>
                <a:cs typeface="+mn-cs"/>
              </a:defRPr>
            </a:pPr>
            <a:r>
              <a:rPr lang="en-US" sz="800" b="0" i="0" u="none" strike="noStrike" kern="1200" spc="0" baseline="0">
                <a:solidFill>
                  <a:prstClr val="white"/>
                </a:solidFill>
                <a:latin typeface="+mj-ea"/>
                <a:ea typeface="+mj-ea"/>
                <a:cs typeface="+mn-cs"/>
              </a:rPr>
              <a:t>Ex) 지역별 업무 과중 지표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800" b="0" i="0" u="none" strike="noStrike" kern="1200" spc="0" baseline="0">
              <a:solidFill>
                <a:prstClr val="white"/>
              </a:solidFill>
              <a:latin typeface="+mj-ea"/>
              <a:ea typeface="+mj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지역별 업무과중지표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AF8-4113-BFCB-A3E4BFBFAB7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AF8-4113-BFCB-A3E4BFBFAB7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AF8-4113-BFCB-A3E4BFBFAB7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AF8-4113-BFCB-A3E4BFBFAB7B}"/>
              </c:ext>
            </c:extLst>
          </c:dPt>
          <c:cat>
            <c:numRef>
              <c:f>Sheet1!$B$3:$B$6</c:f>
              <c:numCache>
                <c:formatCode>General</c:formatCode>
                <c:ptCount val="4"/>
                <c:pt idx="0">
                  <c:v>400</c:v>
                </c:pt>
                <c:pt idx="1">
                  <c:v>200</c:v>
                </c:pt>
                <c:pt idx="2">
                  <c:v>100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600</c:v>
                </c:pt>
                <c:pt idx="1">
                  <c:v>400</c:v>
                </c:pt>
                <c:pt idx="2">
                  <c:v>200</c:v>
                </c:pt>
                <c:pt idx="3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71-489C-A0CB-820A7B63EF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800" b="0" i="0" u="none" strike="noStrike" kern="1200" spc="0" baseline="0">
                <a:solidFill>
                  <a:prstClr val="white"/>
                </a:solidFill>
                <a:latin typeface="+mj-ea"/>
                <a:ea typeface="+mj-ea"/>
                <a:cs typeface="+mn-cs"/>
              </a:defRPr>
            </a:pPr>
            <a:r>
              <a:rPr lang="en-US" sz="800" b="0" i="0" u="none" strike="noStrike" kern="1200" spc="0" baseline="0" dirty="0">
                <a:solidFill>
                  <a:prstClr val="white"/>
                </a:solidFill>
                <a:latin typeface="+mj-ea"/>
                <a:ea typeface="+mj-ea"/>
                <a:cs typeface="+mn-cs"/>
              </a:rPr>
              <a:t>Ex) </a:t>
            </a:r>
            <a:r>
              <a:rPr lang="en-US" sz="800" b="0" i="0" u="none" strike="noStrike" kern="1200" spc="0" baseline="0" dirty="0" err="1">
                <a:solidFill>
                  <a:prstClr val="white"/>
                </a:solidFill>
                <a:latin typeface="+mj-ea"/>
                <a:ea typeface="+mj-ea"/>
                <a:cs typeface="+mn-cs"/>
              </a:rPr>
              <a:t>지역별</a:t>
            </a:r>
            <a:r>
              <a:rPr lang="en-US" sz="800" b="0" i="0" u="none" strike="noStrike" kern="1200" spc="0" baseline="0" dirty="0">
                <a:solidFill>
                  <a:prstClr val="white"/>
                </a:solidFill>
                <a:latin typeface="+mj-ea"/>
                <a:ea typeface="+mj-ea"/>
                <a:cs typeface="+mn-cs"/>
              </a:rPr>
              <a:t> </a:t>
            </a:r>
            <a:r>
              <a:rPr lang="ko-KR" altLang="en-US" sz="800" b="0" i="0" u="none" strike="noStrike" kern="1200" spc="0" baseline="0" dirty="0">
                <a:solidFill>
                  <a:prstClr val="white"/>
                </a:solidFill>
                <a:latin typeface="+mj-ea"/>
                <a:ea typeface="+mj-ea"/>
                <a:cs typeface="+mn-cs"/>
              </a:rPr>
              <a:t>목표 구급대원 수</a:t>
            </a:r>
            <a:endParaRPr lang="en-US" sz="800" b="0" i="0" u="none" strike="noStrike" kern="1200" spc="0" baseline="0" dirty="0">
              <a:solidFill>
                <a:prstClr val="white"/>
              </a:solidFill>
              <a:latin typeface="+mj-ea"/>
              <a:ea typeface="+mj-ea"/>
              <a:cs typeface="+mn-c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800" b="0" i="0" u="none" strike="noStrike" kern="1200" spc="0" baseline="0">
              <a:solidFill>
                <a:prstClr val="white"/>
              </a:solidFill>
              <a:latin typeface="+mj-ea"/>
              <a:ea typeface="+mj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지역별 업무과중지표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D8F-4D63-8E5C-FB7BBE26B33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D8F-4D63-8E5C-FB7BBE26B33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D8F-4D63-8E5C-FB7BBE26B33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D8F-4D63-8E5C-FB7BBE26B337}"/>
              </c:ext>
            </c:extLst>
          </c:dPt>
          <c:cat>
            <c:numRef>
              <c:f>Sheet1!$B$3:$B$6</c:f>
              <c:numCache>
                <c:formatCode>General</c:formatCode>
                <c:ptCount val="4"/>
                <c:pt idx="0">
                  <c:v>400</c:v>
                </c:pt>
                <c:pt idx="1">
                  <c:v>200</c:v>
                </c:pt>
                <c:pt idx="2">
                  <c:v>100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600</c:v>
                </c:pt>
                <c:pt idx="1">
                  <c:v>400</c:v>
                </c:pt>
                <c:pt idx="2">
                  <c:v>200</c:v>
                </c:pt>
                <c:pt idx="3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71-489C-A0CB-820A7B63EF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목표 구급대원 비율 </a:t>
            </a:r>
            <a:r>
              <a:rPr lang="en-US" altLang="ko-KR" dirty="0">
                <a:latin typeface="+mj-ea"/>
                <a:ea typeface="+mj-ea"/>
              </a:rPr>
              <a:t>- </a:t>
            </a:r>
            <a:r>
              <a:rPr lang="ko-KR" altLang="en-US" dirty="0">
                <a:latin typeface="+mj-ea"/>
                <a:ea typeface="+mj-ea"/>
              </a:rPr>
              <a:t>현재 구급대원 비율</a:t>
            </a:r>
            <a:r>
              <a:rPr lang="en-US" altLang="ko-KR" dirty="0">
                <a:latin typeface="+mj-ea"/>
                <a:ea typeface="+mj-ea"/>
              </a:rPr>
              <a:t>) = </a:t>
            </a:r>
            <a:r>
              <a:rPr lang="ko-KR" altLang="en-US" dirty="0">
                <a:latin typeface="+mj-ea"/>
                <a:ea typeface="+mj-ea"/>
              </a:rPr>
              <a:t>부족 구급대원 비율</a:t>
            </a:r>
          </a:p>
        </c:rich>
      </c:tx>
      <c:layout>
        <c:manualLayout>
          <c:xMode val="edge"/>
          <c:yMode val="edge"/>
          <c:x val="0.13837948294087651"/>
          <c:y val="1.50092714751750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목표 구급대원 비율 - 현재 구급대원 비율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2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0-E18A-48A2-91D8-65486C159696}"/>
              </c:ext>
            </c:extLst>
          </c:dPt>
          <c:dPt>
            <c:idx val="13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E18A-48A2-91D8-65486C159696}"/>
              </c:ext>
            </c:extLst>
          </c:dPt>
          <c:dPt>
            <c:idx val="14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E-E18A-48A2-91D8-65486C159696}"/>
              </c:ext>
            </c:extLst>
          </c:dPt>
          <c:dPt>
            <c:idx val="15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E18A-48A2-91D8-65486C159696}"/>
              </c:ext>
            </c:extLst>
          </c:dPt>
          <c:dPt>
            <c:idx val="16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C-E18A-48A2-91D8-65486C159696}"/>
              </c:ext>
            </c:extLst>
          </c:dPt>
          <c:dPt>
            <c:idx val="17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E18A-48A2-91D8-65486C159696}"/>
              </c:ext>
            </c:extLst>
          </c:dPt>
          <c:dPt>
            <c:idx val="18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A-E18A-48A2-91D8-65486C159696}"/>
              </c:ext>
            </c:extLst>
          </c:dPt>
          <c:dPt>
            <c:idx val="19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E18A-48A2-91D8-65486C159696}"/>
              </c:ext>
            </c:extLst>
          </c:dPt>
          <c:dPt>
            <c:idx val="2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E18A-48A2-91D8-65486C159696}"/>
              </c:ext>
            </c:extLst>
          </c:dPt>
          <c:dPt>
            <c:idx val="21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E18A-48A2-91D8-65486C159696}"/>
              </c:ext>
            </c:extLst>
          </c:dPt>
          <c:dPt>
            <c:idx val="22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8-E18A-48A2-91D8-65486C159696}"/>
              </c:ext>
            </c:extLst>
          </c:dPt>
          <c:dPt>
            <c:idx val="23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E18A-48A2-91D8-65486C159696}"/>
              </c:ext>
            </c:extLst>
          </c:dPt>
          <c:dPt>
            <c:idx val="24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E18A-48A2-91D8-65486C159696}"/>
              </c:ext>
            </c:extLst>
          </c:dPt>
          <c:dPt>
            <c:idx val="25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6-E18A-48A2-91D8-65486C159696}"/>
              </c:ext>
            </c:extLst>
          </c:dPt>
          <c:dPt>
            <c:idx val="26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E18A-48A2-91D8-65486C159696}"/>
              </c:ext>
            </c:extLst>
          </c:dPt>
          <c:dPt>
            <c:idx val="27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E18A-48A2-91D8-65486C159696}"/>
              </c:ext>
            </c:extLst>
          </c:dPt>
          <c:dPt>
            <c:idx val="28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E18A-48A2-91D8-65486C159696}"/>
              </c:ext>
            </c:extLst>
          </c:dPt>
          <c:dPt>
            <c:idx val="29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E18A-48A2-91D8-65486C159696}"/>
              </c:ext>
            </c:extLst>
          </c:dPt>
          <c:dPt>
            <c:idx val="3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E18A-48A2-91D8-65486C159696}"/>
              </c:ext>
            </c:extLst>
          </c:dPt>
          <c:dLbls>
            <c:dLbl>
              <c:idx val="0"/>
              <c:layout>
                <c:manualLayout>
                  <c:x val="5.3124999999999999E-2"/>
                  <c:y val="-2.812499826986969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18A-48A2-91D8-65486C159696}"/>
                </c:ext>
              </c:extLst>
            </c:dLbl>
            <c:dLbl>
              <c:idx val="1"/>
              <c:layout>
                <c:manualLayout>
                  <c:x val="5.1562499999999983E-2"/>
                  <c:y val="-2.343749855822474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18A-48A2-91D8-65486C159696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E18A-48A2-91D8-65486C159696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18A-48A2-91D8-65486C159696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E18A-48A2-91D8-65486C159696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18A-48A2-91D8-65486C159696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E18A-48A2-91D8-65486C159696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18A-48A2-91D8-65486C159696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18A-48A2-91D8-65486C159696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18A-48A2-91D8-65486C159696}"/>
                </c:ext>
              </c:extLst>
            </c:dLbl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E18A-48A2-91D8-65486C159696}"/>
                </c:ext>
              </c:extLst>
            </c:dLbl>
            <c:dLbl>
              <c:idx val="1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E18A-48A2-91D8-65486C159696}"/>
                </c:ext>
              </c:extLst>
            </c:dLbl>
            <c:dLbl>
              <c:idx val="1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0-E18A-48A2-91D8-65486C159696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E18A-48A2-91D8-65486C159696}"/>
                </c:ext>
              </c:extLst>
            </c:dLbl>
            <c:dLbl>
              <c:idx val="1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E-E18A-48A2-91D8-65486C159696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E18A-48A2-91D8-65486C159696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E18A-48A2-91D8-65486C159696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E18A-48A2-91D8-65486C159696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A-E18A-48A2-91D8-65486C159696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E18A-48A2-91D8-65486C159696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E18A-48A2-91D8-65486C159696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E18A-48A2-91D8-65486C159696}"/>
                </c:ext>
              </c:extLst>
            </c:dLbl>
            <c:dLbl>
              <c:idx val="2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E18A-48A2-91D8-65486C159696}"/>
                </c:ext>
              </c:extLst>
            </c:dLbl>
            <c:dLbl>
              <c:idx val="2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E18A-48A2-91D8-65486C159696}"/>
                </c:ext>
              </c:extLst>
            </c:dLbl>
            <c:dLbl>
              <c:idx val="2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E18A-48A2-91D8-65486C159696}"/>
                </c:ext>
              </c:extLst>
            </c:dLbl>
            <c:dLbl>
              <c:idx val="2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E18A-48A2-91D8-65486C159696}"/>
                </c:ext>
              </c:extLst>
            </c:dLbl>
            <c:dLbl>
              <c:idx val="2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18A-48A2-91D8-65486C159696}"/>
                </c:ext>
              </c:extLst>
            </c:dLbl>
            <c:dLbl>
              <c:idx val="2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E18A-48A2-91D8-65486C159696}"/>
                </c:ext>
              </c:extLst>
            </c:dLbl>
            <c:dLbl>
              <c:idx val="2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E18A-48A2-91D8-65486C159696}"/>
                </c:ext>
              </c:extLst>
            </c:dLbl>
            <c:dLbl>
              <c:idx val="29"/>
              <c:layout>
                <c:manualLayout>
                  <c:x val="-0.11784374928568198"/>
                  <c:y val="3.669993976643813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1-E18A-48A2-91D8-65486C159696}"/>
                </c:ext>
              </c:extLst>
            </c:dLbl>
            <c:dLbl>
              <c:idx val="30"/>
              <c:layout>
                <c:manualLayout>
                  <c:x val="-6.2665448212380315E-4"/>
                  <c:y val="-1.128283738742725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E18A-48A2-91D8-65486C15969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Sheet1!$A$2:$A$32</c:f>
              <c:strCache>
                <c:ptCount val="31"/>
                <c:pt idx="0">
                  <c:v>수원시</c:v>
                </c:pt>
                <c:pt idx="1">
                  <c:v>성남시</c:v>
                </c:pt>
                <c:pt idx="2">
                  <c:v>부천시</c:v>
                </c:pt>
                <c:pt idx="3">
                  <c:v>안산시</c:v>
                </c:pt>
                <c:pt idx="4">
                  <c:v>의정부시</c:v>
                </c:pt>
                <c:pt idx="5">
                  <c:v>용인시</c:v>
                </c:pt>
                <c:pt idx="6">
                  <c:v>남양주시</c:v>
                </c:pt>
                <c:pt idx="7">
                  <c:v>고양시</c:v>
                </c:pt>
                <c:pt idx="8">
                  <c:v>안양시</c:v>
                </c:pt>
                <c:pt idx="9">
                  <c:v>시흥시</c:v>
                </c:pt>
                <c:pt idx="10">
                  <c:v>화성시</c:v>
                </c:pt>
                <c:pt idx="11">
                  <c:v>파주시</c:v>
                </c:pt>
                <c:pt idx="12">
                  <c:v>광명시</c:v>
                </c:pt>
                <c:pt idx="13">
                  <c:v>하남시</c:v>
                </c:pt>
                <c:pt idx="14">
                  <c:v>군포시</c:v>
                </c:pt>
                <c:pt idx="15">
                  <c:v>광주시</c:v>
                </c:pt>
                <c:pt idx="16">
                  <c:v>동두천시</c:v>
                </c:pt>
                <c:pt idx="17">
                  <c:v>구리시</c:v>
                </c:pt>
                <c:pt idx="18">
                  <c:v>오산시</c:v>
                </c:pt>
                <c:pt idx="19">
                  <c:v>안성시</c:v>
                </c:pt>
                <c:pt idx="20">
                  <c:v>김포시</c:v>
                </c:pt>
                <c:pt idx="21">
                  <c:v>의왕시</c:v>
                </c:pt>
                <c:pt idx="22">
                  <c:v>양주시</c:v>
                </c:pt>
                <c:pt idx="23">
                  <c:v>이천시</c:v>
                </c:pt>
                <c:pt idx="24">
                  <c:v>가평군</c:v>
                </c:pt>
                <c:pt idx="25">
                  <c:v>과천시</c:v>
                </c:pt>
                <c:pt idx="26">
                  <c:v>여주시</c:v>
                </c:pt>
                <c:pt idx="27">
                  <c:v>평택시</c:v>
                </c:pt>
                <c:pt idx="28">
                  <c:v>양평군</c:v>
                </c:pt>
                <c:pt idx="29">
                  <c:v>연천군</c:v>
                </c:pt>
                <c:pt idx="30">
                  <c:v>포천시</c:v>
                </c:pt>
              </c:strCache>
            </c:strRef>
          </c:cat>
          <c:val>
            <c:numRef>
              <c:f>Sheet1!$B$2:$B$32</c:f>
              <c:numCache>
                <c:formatCode>General</c:formatCode>
                <c:ptCount val="31"/>
                <c:pt idx="0">
                  <c:v>3.8107107548308199E-2</c:v>
                </c:pt>
                <c:pt idx="1">
                  <c:v>1.6424888547592838E-2</c:v>
                </c:pt>
                <c:pt idx="2">
                  <c:v>1.3901548458374061E-2</c:v>
                </c:pt>
                <c:pt idx="3">
                  <c:v>1.3391400847194319E-2</c:v>
                </c:pt>
                <c:pt idx="4">
                  <c:v>1.32278733620101E-2</c:v>
                </c:pt>
                <c:pt idx="5">
                  <c:v>1.1179840797461919E-2</c:v>
                </c:pt>
                <c:pt idx="6">
                  <c:v>1.0608262391936518E-2</c:v>
                </c:pt>
                <c:pt idx="7">
                  <c:v>1.0394430492365971E-2</c:v>
                </c:pt>
                <c:pt idx="8">
                  <c:v>9.3063091663631338E-3</c:v>
                </c:pt>
                <c:pt idx="9">
                  <c:v>4.5871250801925584E-3</c:v>
                </c:pt>
                <c:pt idx="10">
                  <c:v>2.3366919860531229E-3</c:v>
                </c:pt>
                <c:pt idx="11">
                  <c:v>3.8602323796495253E-5</c:v>
                </c:pt>
                <c:pt idx="12">
                  <c:v>-3.655522521251002E-4</c:v>
                </c:pt>
                <c:pt idx="13">
                  <c:v>-1.2870941894911649E-3</c:v>
                </c:pt>
                <c:pt idx="14">
                  <c:v>-1.4964948659505137E-3</c:v>
                </c:pt>
                <c:pt idx="15">
                  <c:v>-1.5592132004578312E-3</c:v>
                </c:pt>
                <c:pt idx="16">
                  <c:v>-4.1252074218882471E-3</c:v>
                </c:pt>
                <c:pt idx="17">
                  <c:v>-4.5059959962228304E-3</c:v>
                </c:pt>
                <c:pt idx="18">
                  <c:v>-4.581760610975906E-3</c:v>
                </c:pt>
                <c:pt idx="19">
                  <c:v>-6.6140447519514728E-3</c:v>
                </c:pt>
                <c:pt idx="20">
                  <c:v>-6.7376372753814792E-3</c:v>
                </c:pt>
                <c:pt idx="21">
                  <c:v>-7.8180102839873807E-3</c:v>
                </c:pt>
                <c:pt idx="22">
                  <c:v>-8.7038463522224677E-3</c:v>
                </c:pt>
                <c:pt idx="23">
                  <c:v>-8.8035626834866917E-3</c:v>
                </c:pt>
                <c:pt idx="24">
                  <c:v>-9.3003952410946559E-3</c:v>
                </c:pt>
                <c:pt idx="25">
                  <c:v>-9.4540012849540535E-3</c:v>
                </c:pt>
                <c:pt idx="26">
                  <c:v>-1.0726621978802996E-2</c:v>
                </c:pt>
                <c:pt idx="27">
                  <c:v>-1.1754921198459965E-2</c:v>
                </c:pt>
                <c:pt idx="28">
                  <c:v>-1.3960533237840181E-2</c:v>
                </c:pt>
                <c:pt idx="29">
                  <c:v>-1.5347949619387811E-2</c:v>
                </c:pt>
                <c:pt idx="30">
                  <c:v>-1.636123855696852E-2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8A-48A2-91D8-65486C15969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429452783"/>
        <c:axId val="429453615"/>
      </c:barChart>
      <c:catAx>
        <c:axId val="429452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baseline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pPr>
            <a:endParaRPr lang="ko-KR"/>
          </a:p>
        </c:txPr>
        <c:crossAx val="429453615"/>
        <c:crosses val="autoZero"/>
        <c:auto val="1"/>
        <c:lblAlgn val="ctr"/>
        <c:lblOffset val="100"/>
        <c:noMultiLvlLbl val="0"/>
      </c:catAx>
      <c:valAx>
        <c:axId val="4294536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5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ko-KR" sz="1197" b="0" i="0" u="none" strike="noStrike" baseline="0" dirty="0">
                    <a:effectLst/>
                  </a:rPr>
                  <a:t>부족 구급대원 비율</a:t>
                </a:r>
                <a:endParaRPr lang="ko-KR" alt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294527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pPr>
            <a:r>
              <a:rPr lang="ko-KR" altLang="ko-KR" sz="1200" b="0" i="0" u="none" strike="noStrike" baseline="0" dirty="0">
                <a:effectLst/>
                <a:latin typeface="+mj-ea"/>
                <a:ea typeface="+mj-ea"/>
              </a:rPr>
              <a:t>지역별 </a:t>
            </a:r>
            <a:r>
              <a:rPr lang="ko-KR" altLang="en-US" sz="1200" b="0" i="0" u="none" strike="noStrike" baseline="0" dirty="0">
                <a:effectLst/>
                <a:latin typeface="+mj-ea"/>
                <a:ea typeface="+mj-ea"/>
              </a:rPr>
              <a:t>출동</a:t>
            </a:r>
            <a:r>
              <a:rPr lang="ko-KR" altLang="ko-KR" sz="1200" b="0" i="0" u="none" strike="noStrike" baseline="0" dirty="0">
                <a:effectLst/>
                <a:latin typeface="+mj-ea"/>
                <a:ea typeface="+mj-ea"/>
              </a:rPr>
              <a:t>건수</a:t>
            </a:r>
            <a:r>
              <a:rPr lang="en-US" altLang="ko-KR" sz="1200" b="0" i="0" u="none" strike="noStrike" baseline="0" dirty="0">
                <a:effectLst/>
                <a:latin typeface="+mj-ea"/>
                <a:ea typeface="+mj-ea"/>
              </a:rPr>
              <a:t>-</a:t>
            </a:r>
            <a:r>
              <a:rPr lang="ko-KR" altLang="ko-KR" sz="1200" b="0" i="0" u="none" strike="noStrike" baseline="0" dirty="0">
                <a:effectLst/>
                <a:latin typeface="+mj-ea"/>
                <a:ea typeface="+mj-ea"/>
              </a:rPr>
              <a:t>지역별 인구수</a:t>
            </a:r>
            <a:endParaRPr lang="ko-KR" altLang="en-US" sz="1200" dirty="0">
              <a:latin typeface="+mj-ea"/>
              <a:ea typeface="+mj-ea"/>
            </a:endParaRPr>
          </a:p>
        </c:rich>
      </c:tx>
      <c:layout>
        <c:manualLayout>
          <c:xMode val="edge"/>
          <c:yMode val="edge"/>
          <c:x val="0.32910347304789467"/>
          <c:y val="3.25952770213563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j-ea"/>
              <a:ea typeface="+mj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 값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layout>
                <c:manualLayout>
                  <c:x val="0.12999835081384314"/>
                  <c:y val="-8.2680457107794023E-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Sheet1!$A$2:$A$32</c:f>
              <c:numCache>
                <c:formatCode>General</c:formatCode>
                <c:ptCount val="31"/>
                <c:pt idx="0">
                  <c:v>1242212</c:v>
                </c:pt>
                <c:pt idx="1">
                  <c:v>972280</c:v>
                </c:pt>
                <c:pt idx="2">
                  <c:v>584239</c:v>
                </c:pt>
                <c:pt idx="3">
                  <c:v>868106</c:v>
                </c:pt>
                <c:pt idx="4">
                  <c:v>333114</c:v>
                </c:pt>
                <c:pt idx="5">
                  <c:v>518672</c:v>
                </c:pt>
                <c:pt idx="6">
                  <c:v>717130</c:v>
                </c:pt>
                <c:pt idx="7">
                  <c:v>58325</c:v>
                </c:pt>
                <c:pt idx="8">
                  <c:v>229520</c:v>
                </c:pt>
                <c:pt idx="9">
                  <c:v>483327</c:v>
                </c:pt>
                <c:pt idx="10">
                  <c:v>283876</c:v>
                </c:pt>
                <c:pt idx="11">
                  <c:v>155084</c:v>
                </c:pt>
                <c:pt idx="12">
                  <c:v>256760</c:v>
                </c:pt>
                <c:pt idx="13">
                  <c:v>1053522</c:v>
                </c:pt>
                <c:pt idx="14">
                  <c:v>221585</c:v>
                </c:pt>
                <c:pt idx="15">
                  <c:v>194954</c:v>
                </c:pt>
                <c:pt idx="16">
                  <c:v>443019</c:v>
                </c:pt>
                <c:pt idx="17">
                  <c:v>798100</c:v>
                </c:pt>
                <c:pt idx="18">
                  <c:v>376819</c:v>
                </c:pt>
                <c:pt idx="19">
                  <c:v>115074</c:v>
                </c:pt>
                <c:pt idx="20">
                  <c:v>117670</c:v>
                </c:pt>
                <c:pt idx="21">
                  <c:v>451542</c:v>
                </c:pt>
                <c:pt idx="22">
                  <c:v>99566</c:v>
                </c:pt>
                <c:pt idx="23">
                  <c:v>1056853</c:v>
                </c:pt>
                <c:pt idx="24">
                  <c:v>204977</c:v>
                </c:pt>
                <c:pt idx="25">
                  <c:v>688965</c:v>
                </c:pt>
                <c:pt idx="26">
                  <c:v>463122</c:v>
                </c:pt>
                <c:pt idx="27">
                  <c:v>224250</c:v>
                </c:pt>
                <c:pt idx="28">
                  <c:v>163474</c:v>
                </c:pt>
                <c:pt idx="29">
                  <c:v>45606</c:v>
                </c:pt>
                <c:pt idx="30">
                  <c:v>63936</c:v>
                </c:pt>
              </c:numCache>
            </c:numRef>
          </c:xVal>
          <c:yVal>
            <c:numRef>
              <c:f>Sheet1!$B$2:$B$32</c:f>
              <c:numCache>
                <c:formatCode>General</c:formatCode>
                <c:ptCount val="31"/>
                <c:pt idx="0">
                  <c:v>51322</c:v>
                </c:pt>
                <c:pt idx="1">
                  <c:v>42876</c:v>
                </c:pt>
                <c:pt idx="2">
                  <c:v>22660</c:v>
                </c:pt>
                <c:pt idx="3">
                  <c:v>35474</c:v>
                </c:pt>
                <c:pt idx="4">
                  <c:v>12627</c:v>
                </c:pt>
                <c:pt idx="5">
                  <c:v>24628</c:v>
                </c:pt>
                <c:pt idx="6">
                  <c:v>32835</c:v>
                </c:pt>
                <c:pt idx="7">
                  <c:v>3122</c:v>
                </c:pt>
                <c:pt idx="8">
                  <c:v>9427</c:v>
                </c:pt>
                <c:pt idx="9">
                  <c:v>19287</c:v>
                </c:pt>
                <c:pt idx="10">
                  <c:v>11035</c:v>
                </c:pt>
                <c:pt idx="11">
                  <c:v>5911</c:v>
                </c:pt>
                <c:pt idx="12">
                  <c:v>10092</c:v>
                </c:pt>
                <c:pt idx="13">
                  <c:v>35283</c:v>
                </c:pt>
                <c:pt idx="14">
                  <c:v>10416</c:v>
                </c:pt>
                <c:pt idx="15">
                  <c:v>10879</c:v>
                </c:pt>
                <c:pt idx="16">
                  <c:v>17209</c:v>
                </c:pt>
                <c:pt idx="17">
                  <c:v>27718</c:v>
                </c:pt>
                <c:pt idx="18">
                  <c:v>15621</c:v>
                </c:pt>
                <c:pt idx="19">
                  <c:v>6629</c:v>
                </c:pt>
                <c:pt idx="20">
                  <c:v>7270</c:v>
                </c:pt>
                <c:pt idx="21">
                  <c:v>23414</c:v>
                </c:pt>
                <c:pt idx="22">
                  <c:v>6693</c:v>
                </c:pt>
                <c:pt idx="23">
                  <c:v>41576</c:v>
                </c:pt>
                <c:pt idx="24">
                  <c:v>9031</c:v>
                </c:pt>
                <c:pt idx="25">
                  <c:v>26802</c:v>
                </c:pt>
                <c:pt idx="26">
                  <c:v>20972</c:v>
                </c:pt>
                <c:pt idx="27">
                  <c:v>11045</c:v>
                </c:pt>
                <c:pt idx="28">
                  <c:v>10600</c:v>
                </c:pt>
                <c:pt idx="29">
                  <c:v>3792</c:v>
                </c:pt>
                <c:pt idx="30">
                  <c:v>6489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F70-4021-BE19-60D8F76648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5141760"/>
        <c:axId val="794110288"/>
      </c:scatterChart>
      <c:valAx>
        <c:axId val="5351417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sz="1000" dirty="0"/>
                  <a:t>지역별 인구수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94110288"/>
        <c:crosses val="autoZero"/>
        <c:crossBetween val="midCat"/>
      </c:valAx>
      <c:valAx>
        <c:axId val="794110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sz="1050" dirty="0"/>
                  <a:t>호출건수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351417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dirty="0">
                <a:latin typeface="+mj-ea"/>
                <a:ea typeface="+mj-ea"/>
              </a:rPr>
              <a:t>1</a:t>
            </a:r>
            <a:r>
              <a:rPr lang="ko-KR" altLang="en-US" sz="1400" dirty="0">
                <a:latin typeface="+mj-ea"/>
                <a:ea typeface="+mj-ea"/>
              </a:rPr>
              <a:t>인</a:t>
            </a:r>
            <a:r>
              <a:rPr lang="en-US" altLang="ko-KR" sz="1400" baseline="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가구수</a:t>
            </a:r>
            <a:r>
              <a:rPr lang="en-US" altLang="ko-KR" sz="1400" baseline="0" dirty="0">
                <a:latin typeface="+mj-ea"/>
                <a:ea typeface="+mj-ea"/>
              </a:rPr>
              <a:t> /</a:t>
            </a:r>
            <a:r>
              <a:rPr lang="ko-KR" altLang="en-US" sz="1400" baseline="0" dirty="0">
                <a:latin typeface="+mj-ea"/>
                <a:ea typeface="+mj-ea"/>
              </a:rPr>
              <a:t> 전체 가구수</a:t>
            </a:r>
            <a:endParaRPr lang="en-US" altLang="ko-KR" sz="1400" dirty="0">
              <a:latin typeface="+mj-ea"/>
              <a:ea typeface="+mj-ea"/>
            </a:endParaRPr>
          </a:p>
          <a:p>
            <a:pPr>
              <a:defRPr/>
            </a:pPr>
            <a:r>
              <a:rPr lang="ko-KR" altLang="en-US" sz="1400" dirty="0">
                <a:latin typeface="+mj-ea"/>
                <a:ea typeface="+mj-ea"/>
              </a:rPr>
              <a:t>지역별 </a:t>
            </a:r>
            <a:r>
              <a:rPr lang="en-US" altLang="ko-KR" sz="1400" dirty="0">
                <a:latin typeface="+mj-ea"/>
                <a:ea typeface="+mj-ea"/>
              </a:rPr>
              <a:t>1</a:t>
            </a:r>
            <a:r>
              <a:rPr lang="ko-KR" altLang="en-US" sz="1400" dirty="0">
                <a:latin typeface="+mj-ea"/>
                <a:ea typeface="+mj-ea"/>
              </a:rPr>
              <a:t>인당 호출건수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지역별1인당호출건수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layout>
                <c:manualLayout>
                  <c:x val="3.5421800632506112E-3"/>
                  <c:y val="-4.7190064471367019E-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Sheet1!$A$2:$A$32</c:f>
              <c:numCache>
                <c:formatCode>General</c:formatCode>
                <c:ptCount val="31"/>
                <c:pt idx="0">
                  <c:v>0.332713153211454</c:v>
                </c:pt>
                <c:pt idx="1">
                  <c:v>0.22856841786721699</c:v>
                </c:pt>
                <c:pt idx="2">
                  <c:v>0.18240710996894699</c:v>
                </c:pt>
                <c:pt idx="3">
                  <c:v>0.22068394171805297</c:v>
                </c:pt>
                <c:pt idx="4">
                  <c:v>0.22625608769331698</c:v>
                </c:pt>
                <c:pt idx="5">
                  <c:v>0.22151264713248101</c:v>
                </c:pt>
                <c:pt idx="6">
                  <c:v>0.21807390000810301</c:v>
                </c:pt>
                <c:pt idx="7">
                  <c:v>0.21525896657773</c:v>
                </c:pt>
                <c:pt idx="8">
                  <c:v>0.191018571011355</c:v>
                </c:pt>
                <c:pt idx="9">
                  <c:v>0.29197335195830798</c:v>
                </c:pt>
                <c:pt idx="10">
                  <c:v>0.24800556645760299</c:v>
                </c:pt>
                <c:pt idx="11">
                  <c:v>0.286358753430071</c:v>
                </c:pt>
                <c:pt idx="12">
                  <c:v>0.28750341045963002</c:v>
                </c:pt>
                <c:pt idx="13">
                  <c:v>0.26841491207389501</c:v>
                </c:pt>
                <c:pt idx="14">
                  <c:v>0.292755490855865</c:v>
                </c:pt>
                <c:pt idx="15">
                  <c:v>0.307257864066944</c:v>
                </c:pt>
                <c:pt idx="16">
                  <c:v>0.21609003629551499</c:v>
                </c:pt>
                <c:pt idx="17">
                  <c:v>0.23565342367313399</c:v>
                </c:pt>
                <c:pt idx="18">
                  <c:v>0.30778133903133897</c:v>
                </c:pt>
                <c:pt idx="19">
                  <c:v>0.28369179862916499</c:v>
                </c:pt>
                <c:pt idx="20">
                  <c:v>0.338548289015423</c:v>
                </c:pt>
                <c:pt idx="21">
                  <c:v>0.29307886760354102</c:v>
                </c:pt>
                <c:pt idx="22">
                  <c:v>0.211705017599946</c:v>
                </c:pt>
                <c:pt idx="23">
                  <c:v>0.20591632204463298</c:v>
                </c:pt>
                <c:pt idx="24">
                  <c:v>0.25084073729467998</c:v>
                </c:pt>
                <c:pt idx="25">
                  <c:v>0.26367861463041903</c:v>
                </c:pt>
                <c:pt idx="26">
                  <c:v>0.238024920983015</c:v>
                </c:pt>
                <c:pt idx="27">
                  <c:v>0.298168923343964</c:v>
                </c:pt>
                <c:pt idx="28">
                  <c:v>0.30605237533951701</c:v>
                </c:pt>
                <c:pt idx="29">
                  <c:v>0.23879345991796899</c:v>
                </c:pt>
                <c:pt idx="30">
                  <c:v>0.26037624601551401</c:v>
                </c:pt>
              </c:numCache>
            </c:numRef>
          </c:xVal>
          <c:yVal>
            <c:numRef>
              <c:f>Sheet1!$B$2:$B$32</c:f>
              <c:numCache>
                <c:formatCode>General</c:formatCode>
                <c:ptCount val="31"/>
                <c:pt idx="0">
                  <c:v>0.101492117117117</c:v>
                </c:pt>
                <c:pt idx="1">
                  <c:v>3.9339435096460901E-2</c:v>
                </c:pt>
                <c:pt idx="2">
                  <c:v>5.3527646806686598E-2</c:v>
                </c:pt>
                <c:pt idx="3">
                  <c:v>3.7905942109908303E-2</c:v>
                </c:pt>
                <c:pt idx="4">
                  <c:v>4.1454916020688903E-2</c:v>
                </c:pt>
                <c:pt idx="5">
                  <c:v>4.4058601696775702E-2</c:v>
                </c:pt>
                <c:pt idx="6">
                  <c:v>3.8872606349251E-2</c:v>
                </c:pt>
                <c:pt idx="7">
                  <c:v>3.8844835097365998E-2</c:v>
                </c:pt>
                <c:pt idx="8">
                  <c:v>3.8901831007380601E-2</c:v>
                </c:pt>
                <c:pt idx="9">
                  <c:v>6.7221742361850398E-2</c:v>
                </c:pt>
                <c:pt idx="10">
                  <c:v>4.08636733302154E-2</c:v>
                </c:pt>
                <c:pt idx="11">
                  <c:v>4.4098407866046803E-2</c:v>
                </c:pt>
                <c:pt idx="12">
                  <c:v>4.1315009032274599E-2</c:v>
                </c:pt>
                <c:pt idx="13">
                  <c:v>3.9904660819693502E-2</c:v>
                </c:pt>
                <c:pt idx="14">
                  <c:v>4.5786677450392499E-2</c:v>
                </c:pt>
                <c:pt idx="15">
                  <c:v>5.5802907352503602E-2</c:v>
                </c:pt>
                <c:pt idx="16">
                  <c:v>3.8785497031180699E-2</c:v>
                </c:pt>
                <c:pt idx="17">
                  <c:v>4.9253065774804899E-2</c:v>
                </c:pt>
                <c:pt idx="18">
                  <c:v>6.1782952324296703E-2</c:v>
                </c:pt>
                <c:pt idx="19">
                  <c:v>5.76064097884839E-2</c:v>
                </c:pt>
                <c:pt idx="20">
                  <c:v>8.3146954348112007E-2</c:v>
                </c:pt>
                <c:pt idx="21">
                  <c:v>4.1072673405367702E-2</c:v>
                </c:pt>
                <c:pt idx="22">
                  <c:v>3.3490520368819998E-2</c:v>
                </c:pt>
                <c:pt idx="23">
                  <c:v>3.8114828093162398E-2</c:v>
                </c:pt>
                <c:pt idx="24">
                  <c:v>5.1853426702277897E-2</c:v>
                </c:pt>
                <c:pt idx="25">
                  <c:v>4.70067919759911E-2</c:v>
                </c:pt>
                <c:pt idx="26">
                  <c:v>4.5283964052668602E-2</c:v>
                </c:pt>
                <c:pt idx="27">
                  <c:v>4.7482802233396001E-2</c:v>
                </c:pt>
                <c:pt idx="28">
                  <c:v>6.4842115565778E-2</c:v>
                </c:pt>
                <c:pt idx="29">
                  <c:v>3.93051877239445E-2</c:v>
                </c:pt>
                <c:pt idx="30">
                  <c:v>3.4729983711314298E-2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305-49F7-986C-6980E8CE97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43468544"/>
        <c:axId val="535328368"/>
      </c:scatterChart>
      <c:valAx>
        <c:axId val="1143468544"/>
        <c:scaling>
          <c:orientation val="minMax"/>
          <c:min val="0.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1</a:t>
                </a:r>
                <a:r>
                  <a:rPr lang="ko-KR" altLang="en-US" dirty="0"/>
                  <a:t>인 가구 수 비율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35328368"/>
        <c:crosses val="autoZero"/>
        <c:crossBetween val="midCat"/>
      </c:valAx>
      <c:valAx>
        <c:axId val="535328368"/>
        <c:scaling>
          <c:orientation val="minMax"/>
          <c:min val="2.0000000000000004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1</a:t>
                </a:r>
                <a:r>
                  <a:rPr lang="ko-KR" altLang="en-US" dirty="0"/>
                  <a:t>인당 호출 건수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434685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dirty="0">
                <a:latin typeface="+mj-ea"/>
                <a:ea typeface="+mj-ea"/>
              </a:rPr>
              <a:t>4</a:t>
            </a:r>
            <a:r>
              <a:rPr lang="ko-KR" altLang="en-US" sz="1400" dirty="0">
                <a:latin typeface="+mj-ea"/>
                <a:ea typeface="+mj-ea"/>
              </a:rPr>
              <a:t>인</a:t>
            </a:r>
            <a:r>
              <a:rPr lang="en-US" altLang="ko-KR" sz="1400" dirty="0">
                <a:latin typeface="+mj-ea"/>
                <a:ea typeface="+mj-ea"/>
              </a:rPr>
              <a:t>/</a:t>
            </a:r>
            <a:r>
              <a:rPr lang="ko-KR" altLang="en-US" sz="1400" dirty="0">
                <a:latin typeface="+mj-ea"/>
                <a:ea typeface="+mj-ea"/>
              </a:rPr>
              <a:t>가구수</a:t>
            </a:r>
            <a:endParaRPr lang="en-US" altLang="ko-KR" sz="1400" dirty="0">
              <a:latin typeface="+mj-ea"/>
              <a:ea typeface="+mj-ea"/>
            </a:endParaRPr>
          </a:p>
          <a:p>
            <a:pPr>
              <a:defRPr/>
            </a:pPr>
            <a:r>
              <a:rPr lang="ko-KR" altLang="en-US" sz="1400" dirty="0">
                <a:latin typeface="+mj-ea"/>
                <a:ea typeface="+mj-ea"/>
              </a:rPr>
              <a:t>지역별 </a:t>
            </a:r>
            <a:r>
              <a:rPr lang="en-US" altLang="ko-KR" sz="1400" dirty="0">
                <a:latin typeface="+mj-ea"/>
                <a:ea typeface="+mj-ea"/>
              </a:rPr>
              <a:t>1</a:t>
            </a:r>
            <a:r>
              <a:rPr lang="ko-KR" altLang="en-US" sz="1400" dirty="0">
                <a:latin typeface="+mj-ea"/>
                <a:ea typeface="+mj-ea"/>
              </a:rPr>
              <a:t>인당 호출건수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지역별1인당호출건수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layout>
                <c:manualLayout>
                  <c:x val="-1.1625114111339853E-2"/>
                  <c:y val="3.4499574424525281E-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Sheet1!$A$2:$A$32</c:f>
              <c:numCache>
                <c:formatCode>General</c:formatCode>
                <c:ptCount val="31"/>
                <c:pt idx="0">
                  <c:v>0.10948875586474599</c:v>
                </c:pt>
                <c:pt idx="1">
                  <c:v>0.20772585299426102</c:v>
                </c:pt>
                <c:pt idx="2">
                  <c:v>0.24167469750508602</c:v>
                </c:pt>
                <c:pt idx="3">
                  <c:v>0.21611465076951902</c:v>
                </c:pt>
                <c:pt idx="4">
                  <c:v>0.18831773560709</c:v>
                </c:pt>
                <c:pt idx="5">
                  <c:v>0.21721345688287802</c:v>
                </c:pt>
                <c:pt idx="6">
                  <c:v>0.221061907462928</c:v>
                </c:pt>
                <c:pt idx="7">
                  <c:v>0.21512997549169299</c:v>
                </c:pt>
                <c:pt idx="8">
                  <c:v>0.22261162363208398</c:v>
                </c:pt>
                <c:pt idx="9">
                  <c:v>0.14933111266319199</c:v>
                </c:pt>
                <c:pt idx="10">
                  <c:v>0.20043736452601699</c:v>
                </c:pt>
                <c:pt idx="11">
                  <c:v>0.18626747040259101</c:v>
                </c:pt>
                <c:pt idx="12">
                  <c:v>0.20676812645429699</c:v>
                </c:pt>
                <c:pt idx="13">
                  <c:v>0.209481148328829</c:v>
                </c:pt>
                <c:pt idx="14">
                  <c:v>0.19298140944562403</c:v>
                </c:pt>
                <c:pt idx="15">
                  <c:v>0.156590902814217</c:v>
                </c:pt>
                <c:pt idx="16">
                  <c:v>0.22122214416734898</c:v>
                </c:pt>
                <c:pt idx="17">
                  <c:v>0.18636433631044</c:v>
                </c:pt>
                <c:pt idx="18">
                  <c:v>0.122863247863247</c:v>
                </c:pt>
                <c:pt idx="19">
                  <c:v>0.14098321909714001</c:v>
                </c:pt>
                <c:pt idx="20">
                  <c:v>0.11100668914810101</c:v>
                </c:pt>
                <c:pt idx="21">
                  <c:v>0.20574105356479599</c:v>
                </c:pt>
                <c:pt idx="22">
                  <c:v>0.22798180730236201</c:v>
                </c:pt>
                <c:pt idx="23">
                  <c:v>0.22024142170559902</c:v>
                </c:pt>
                <c:pt idx="24">
                  <c:v>0.18878733147245999</c:v>
                </c:pt>
                <c:pt idx="25">
                  <c:v>0.18162602661233801</c:v>
                </c:pt>
                <c:pt idx="26">
                  <c:v>0.198400180969316</c:v>
                </c:pt>
                <c:pt idx="27">
                  <c:v>0.17810801169248103</c:v>
                </c:pt>
                <c:pt idx="28">
                  <c:v>0.13920634107176399</c:v>
                </c:pt>
                <c:pt idx="29">
                  <c:v>0.201510969054191</c:v>
                </c:pt>
                <c:pt idx="30">
                  <c:v>0.22458312604794201</c:v>
                </c:pt>
              </c:numCache>
            </c:numRef>
          </c:xVal>
          <c:yVal>
            <c:numRef>
              <c:f>Sheet1!$B$2:$B$32</c:f>
              <c:numCache>
                <c:formatCode>General</c:formatCode>
                <c:ptCount val="31"/>
                <c:pt idx="0">
                  <c:v>0.101492117117117</c:v>
                </c:pt>
                <c:pt idx="1">
                  <c:v>3.9339435096460901E-2</c:v>
                </c:pt>
                <c:pt idx="2">
                  <c:v>5.3527646806686598E-2</c:v>
                </c:pt>
                <c:pt idx="3">
                  <c:v>3.7905942109908303E-2</c:v>
                </c:pt>
                <c:pt idx="4">
                  <c:v>4.1454916020688903E-2</c:v>
                </c:pt>
                <c:pt idx="5">
                  <c:v>4.4058601696775702E-2</c:v>
                </c:pt>
                <c:pt idx="6">
                  <c:v>3.8872606349251E-2</c:v>
                </c:pt>
                <c:pt idx="7">
                  <c:v>3.8844835097365998E-2</c:v>
                </c:pt>
                <c:pt idx="8">
                  <c:v>3.8901831007380601E-2</c:v>
                </c:pt>
                <c:pt idx="9">
                  <c:v>6.7221742361850398E-2</c:v>
                </c:pt>
                <c:pt idx="10">
                  <c:v>4.08636733302154E-2</c:v>
                </c:pt>
                <c:pt idx="11">
                  <c:v>4.4098407866046803E-2</c:v>
                </c:pt>
                <c:pt idx="12">
                  <c:v>4.1315009032274599E-2</c:v>
                </c:pt>
                <c:pt idx="13">
                  <c:v>3.9904660819693502E-2</c:v>
                </c:pt>
                <c:pt idx="14">
                  <c:v>4.5786677450392499E-2</c:v>
                </c:pt>
                <c:pt idx="15">
                  <c:v>5.5802907352503602E-2</c:v>
                </c:pt>
                <c:pt idx="16">
                  <c:v>3.8785497031180699E-2</c:v>
                </c:pt>
                <c:pt idx="17">
                  <c:v>4.9253065774804899E-2</c:v>
                </c:pt>
                <c:pt idx="18">
                  <c:v>6.1782952324296703E-2</c:v>
                </c:pt>
                <c:pt idx="19">
                  <c:v>5.76064097884839E-2</c:v>
                </c:pt>
                <c:pt idx="20">
                  <c:v>8.3146954348112007E-2</c:v>
                </c:pt>
                <c:pt idx="21">
                  <c:v>4.1072673405367702E-2</c:v>
                </c:pt>
                <c:pt idx="22">
                  <c:v>3.3490520368819998E-2</c:v>
                </c:pt>
                <c:pt idx="23">
                  <c:v>3.8114828093162398E-2</c:v>
                </c:pt>
                <c:pt idx="24">
                  <c:v>5.1853426702277897E-2</c:v>
                </c:pt>
                <c:pt idx="25">
                  <c:v>4.70067919759911E-2</c:v>
                </c:pt>
                <c:pt idx="26">
                  <c:v>4.5283964052668602E-2</c:v>
                </c:pt>
                <c:pt idx="27">
                  <c:v>4.7482802233396001E-2</c:v>
                </c:pt>
                <c:pt idx="28">
                  <c:v>6.4842115565778E-2</c:v>
                </c:pt>
                <c:pt idx="29">
                  <c:v>3.93051877239445E-2</c:v>
                </c:pt>
                <c:pt idx="30">
                  <c:v>3.4729983711314298E-2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305-49F7-986C-6980E8CE97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43468544"/>
        <c:axId val="535328368"/>
      </c:scatterChart>
      <c:valAx>
        <c:axId val="1143468544"/>
        <c:scaling>
          <c:orientation val="minMax"/>
          <c:min val="0.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4</a:t>
                </a:r>
                <a:r>
                  <a:rPr lang="ko-KR" altLang="en-US" dirty="0"/>
                  <a:t>인 가구 수 비율</a:t>
                </a:r>
                <a:endParaRPr lang="en-US" altLang="ko-KR" dirty="0"/>
              </a:p>
            </c:rich>
          </c:tx>
          <c:layout>
            <c:manualLayout>
              <c:xMode val="edge"/>
              <c:yMode val="edge"/>
              <c:x val="0.39996827898450815"/>
              <c:y val="0.825281600163784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35328368"/>
        <c:crosses val="autoZero"/>
        <c:crossBetween val="midCat"/>
      </c:valAx>
      <c:valAx>
        <c:axId val="535328368"/>
        <c:scaling>
          <c:orientation val="minMax"/>
          <c:max val="8.0000000000000016E-2"/>
          <c:min val="2.0000000000000004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1</a:t>
                </a:r>
                <a:r>
                  <a:rPr lang="ko-KR" altLang="en-US" dirty="0"/>
                  <a:t>인당 호출 건수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434685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dirty="0">
                <a:latin typeface="+mj-ea"/>
                <a:ea typeface="+mj-ea"/>
              </a:rPr>
              <a:t>독거노인 수</a:t>
            </a:r>
            <a:r>
              <a:rPr lang="en-US" altLang="ko-KR" sz="1400" dirty="0">
                <a:latin typeface="+mj-ea"/>
                <a:ea typeface="+mj-ea"/>
              </a:rPr>
              <a:t>/</a:t>
            </a:r>
            <a:r>
              <a:rPr lang="ko-KR" altLang="en-US" sz="1400" dirty="0">
                <a:latin typeface="+mj-ea"/>
                <a:ea typeface="+mj-ea"/>
              </a:rPr>
              <a:t>전체 노인 수</a:t>
            </a:r>
          </a:p>
          <a:p>
            <a:pPr>
              <a:defRPr/>
            </a:pPr>
            <a:r>
              <a:rPr lang="ko-KR" altLang="en-US" sz="1400" dirty="0">
                <a:latin typeface="+mj-ea"/>
                <a:ea typeface="+mj-ea"/>
              </a:rPr>
              <a:t>지역별 </a:t>
            </a:r>
            <a:r>
              <a:rPr lang="en-US" altLang="ko-KR" sz="1400" dirty="0">
                <a:latin typeface="+mj-ea"/>
                <a:ea typeface="+mj-ea"/>
              </a:rPr>
              <a:t>1</a:t>
            </a:r>
            <a:r>
              <a:rPr lang="ko-KR" altLang="en-US" sz="1400" dirty="0">
                <a:latin typeface="+mj-ea"/>
                <a:ea typeface="+mj-ea"/>
              </a:rPr>
              <a:t>인당 호출건수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지역별1인당호출건수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layout>
                <c:manualLayout>
                  <c:x val="0.15925795611835039"/>
                  <c:y val="-4.4857455911707783E-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Sheet1!$A$2:$A$32</c:f>
              <c:numCache>
                <c:formatCode>General</c:formatCode>
                <c:ptCount val="31"/>
                <c:pt idx="0">
                  <c:v>0.304306800566152</c:v>
                </c:pt>
                <c:pt idx="1">
                  <c:v>0.230433753943217</c:v>
                </c:pt>
                <c:pt idx="2">
                  <c:v>0.194365834834062</c:v>
                </c:pt>
                <c:pt idx="3">
                  <c:v>0.23156342182890799</c:v>
                </c:pt>
                <c:pt idx="4">
                  <c:v>0.21566481123506501</c:v>
                </c:pt>
                <c:pt idx="5">
                  <c:v>0.29277502727196397</c:v>
                </c:pt>
                <c:pt idx="6">
                  <c:v>0.23153328723203601</c:v>
                </c:pt>
                <c:pt idx="7">
                  <c:v>0.21453521821319901</c:v>
                </c:pt>
                <c:pt idx="8">
                  <c:v>0.23065661456171899</c:v>
                </c:pt>
                <c:pt idx="9">
                  <c:v>0.30156672678088298</c:v>
                </c:pt>
                <c:pt idx="10">
                  <c:v>0.232331263953026</c:v>
                </c:pt>
                <c:pt idx="11">
                  <c:v>0.24129766553127799</c:v>
                </c:pt>
                <c:pt idx="12">
                  <c:v>0.29408370387970501</c:v>
                </c:pt>
                <c:pt idx="13">
                  <c:v>0.29173394034038203</c:v>
                </c:pt>
                <c:pt idx="14">
                  <c:v>0.27097589885420698</c:v>
                </c:pt>
                <c:pt idx="15">
                  <c:v>0.26969542283477899</c:v>
                </c:pt>
                <c:pt idx="16">
                  <c:v>0.209415129668126</c:v>
                </c:pt>
                <c:pt idx="17">
                  <c:v>0.25461017927584101</c:v>
                </c:pt>
                <c:pt idx="18">
                  <c:v>0.288912817466211</c:v>
                </c:pt>
                <c:pt idx="19">
                  <c:v>0.26947224749772503</c:v>
                </c:pt>
                <c:pt idx="20">
                  <c:v>0.32937964793372798</c:v>
                </c:pt>
                <c:pt idx="21">
                  <c:v>0.23130016051364299</c:v>
                </c:pt>
                <c:pt idx="22">
                  <c:v>0.17536282790222399</c:v>
                </c:pt>
                <c:pt idx="23">
                  <c:v>0.19623291244912799</c:v>
                </c:pt>
                <c:pt idx="24">
                  <c:v>0.24507110930515999</c:v>
                </c:pt>
                <c:pt idx="25">
                  <c:v>0.24484628004850501</c:v>
                </c:pt>
                <c:pt idx="26">
                  <c:v>0.25065112027183101</c:v>
                </c:pt>
                <c:pt idx="27">
                  <c:v>0.26711083161955901</c:v>
                </c:pt>
                <c:pt idx="28">
                  <c:v>0.30838073568448898</c:v>
                </c:pt>
                <c:pt idx="29">
                  <c:v>0.28733851832322699</c:v>
                </c:pt>
                <c:pt idx="30">
                  <c:v>0.21728278785024699</c:v>
                </c:pt>
              </c:numCache>
            </c:numRef>
          </c:xVal>
          <c:yVal>
            <c:numRef>
              <c:f>Sheet1!$B$2:$B$32</c:f>
              <c:numCache>
                <c:formatCode>General</c:formatCode>
                <c:ptCount val="31"/>
                <c:pt idx="0">
                  <c:v>0.101492117117117</c:v>
                </c:pt>
                <c:pt idx="1">
                  <c:v>3.9339435096460901E-2</c:v>
                </c:pt>
                <c:pt idx="2">
                  <c:v>5.3527646806686598E-2</c:v>
                </c:pt>
                <c:pt idx="3">
                  <c:v>3.7905942109908303E-2</c:v>
                </c:pt>
                <c:pt idx="4">
                  <c:v>4.1454916020688903E-2</c:v>
                </c:pt>
                <c:pt idx="5">
                  <c:v>4.4058601696775702E-2</c:v>
                </c:pt>
                <c:pt idx="6">
                  <c:v>3.8872606349251E-2</c:v>
                </c:pt>
                <c:pt idx="7">
                  <c:v>3.8844835097365998E-2</c:v>
                </c:pt>
                <c:pt idx="8">
                  <c:v>3.8901831007380601E-2</c:v>
                </c:pt>
                <c:pt idx="9">
                  <c:v>6.7221742361850398E-2</c:v>
                </c:pt>
                <c:pt idx="10">
                  <c:v>4.08636733302154E-2</c:v>
                </c:pt>
                <c:pt idx="11">
                  <c:v>4.4098407866046803E-2</c:v>
                </c:pt>
                <c:pt idx="12">
                  <c:v>4.1315009032274599E-2</c:v>
                </c:pt>
                <c:pt idx="13">
                  <c:v>3.9904660819693502E-2</c:v>
                </c:pt>
                <c:pt idx="14">
                  <c:v>4.5786677450392499E-2</c:v>
                </c:pt>
                <c:pt idx="15">
                  <c:v>5.5802907352503602E-2</c:v>
                </c:pt>
                <c:pt idx="16">
                  <c:v>3.8785497031180699E-2</c:v>
                </c:pt>
                <c:pt idx="17">
                  <c:v>4.9253065774804899E-2</c:v>
                </c:pt>
                <c:pt idx="18">
                  <c:v>6.1782952324296703E-2</c:v>
                </c:pt>
                <c:pt idx="19">
                  <c:v>5.76064097884839E-2</c:v>
                </c:pt>
                <c:pt idx="20">
                  <c:v>8.3146954348112007E-2</c:v>
                </c:pt>
                <c:pt idx="21">
                  <c:v>4.1072673405367702E-2</c:v>
                </c:pt>
                <c:pt idx="22">
                  <c:v>3.3490520368819998E-2</c:v>
                </c:pt>
                <c:pt idx="23">
                  <c:v>3.8114828093162398E-2</c:v>
                </c:pt>
                <c:pt idx="24">
                  <c:v>5.1853426702277897E-2</c:v>
                </c:pt>
                <c:pt idx="25">
                  <c:v>4.70067919759911E-2</c:v>
                </c:pt>
                <c:pt idx="26">
                  <c:v>4.5283964052668602E-2</c:v>
                </c:pt>
                <c:pt idx="27">
                  <c:v>4.7482802233396001E-2</c:v>
                </c:pt>
                <c:pt idx="28">
                  <c:v>6.4842115565778E-2</c:v>
                </c:pt>
                <c:pt idx="29">
                  <c:v>3.93051877239445E-2</c:v>
                </c:pt>
                <c:pt idx="30">
                  <c:v>3.4729983711314298E-2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652-48CF-9286-58F096A247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43468544"/>
        <c:axId val="535328368"/>
      </c:scatterChart>
      <c:valAx>
        <c:axId val="1143468544"/>
        <c:scaling>
          <c:orientation val="minMax"/>
          <c:min val="0.1500000000000000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dirty="0"/>
                  <a:t>독거노인 수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전체 노인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35328368"/>
        <c:crosses val="autoZero"/>
        <c:crossBetween val="midCat"/>
      </c:valAx>
      <c:valAx>
        <c:axId val="535328368"/>
        <c:scaling>
          <c:orientation val="minMax"/>
          <c:min val="2.0000000000000004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1</a:t>
                </a:r>
                <a:r>
                  <a:rPr lang="ko-KR" altLang="en-US" dirty="0"/>
                  <a:t>인당 호출 건수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434685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400" dirty="0">
                <a:latin typeface="+mj-ea"/>
                <a:ea typeface="+mj-ea"/>
              </a:rPr>
              <a:t>노인 수</a:t>
            </a:r>
            <a:r>
              <a:rPr lang="en-US" altLang="ko-KR" sz="1400" dirty="0">
                <a:latin typeface="+mj-ea"/>
                <a:ea typeface="+mj-ea"/>
              </a:rPr>
              <a:t>/</a:t>
            </a:r>
            <a:r>
              <a:rPr lang="ko-KR" altLang="en-US" sz="1400" dirty="0">
                <a:latin typeface="+mj-ea"/>
                <a:ea typeface="+mj-ea"/>
              </a:rPr>
              <a:t>전체 인구 수</a:t>
            </a:r>
          </a:p>
          <a:p>
            <a:pPr>
              <a:defRPr/>
            </a:pPr>
            <a:r>
              <a:rPr lang="ko-KR" altLang="en-US" sz="1400" dirty="0">
                <a:latin typeface="+mj-ea"/>
                <a:ea typeface="+mj-ea"/>
              </a:rPr>
              <a:t>지역별 </a:t>
            </a:r>
            <a:r>
              <a:rPr lang="en-US" altLang="ko-KR" sz="1400" dirty="0">
                <a:latin typeface="+mj-ea"/>
                <a:ea typeface="+mj-ea"/>
              </a:rPr>
              <a:t>1</a:t>
            </a:r>
            <a:r>
              <a:rPr lang="ko-KR" altLang="en-US" sz="1400" dirty="0">
                <a:latin typeface="+mj-ea"/>
                <a:ea typeface="+mj-ea"/>
              </a:rPr>
              <a:t>인당 호출건수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지역별1인당호출건수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197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</c:trendlineLbl>
          </c:trendline>
          <c:xVal>
            <c:numRef>
              <c:f>Sheet1!$A$2:$A$32</c:f>
              <c:numCache>
                <c:formatCode>General</c:formatCode>
                <c:ptCount val="31"/>
                <c:pt idx="0">
                  <c:v>0.23206018518518501</c:v>
                </c:pt>
                <c:pt idx="1">
                  <c:v>0.119978842847586</c:v>
                </c:pt>
                <c:pt idx="2">
                  <c:v>0.13328761251607299</c:v>
                </c:pt>
                <c:pt idx="3">
                  <c:v>0.120085015940488</c:v>
                </c:pt>
                <c:pt idx="4">
                  <c:v>0.113945952831465</c:v>
                </c:pt>
                <c:pt idx="5">
                  <c:v>0.116276460285788</c:v>
                </c:pt>
                <c:pt idx="6">
                  <c:v>0.112070058758049</c:v>
                </c:pt>
                <c:pt idx="7">
                  <c:v>0.109855333518426</c:v>
                </c:pt>
                <c:pt idx="8">
                  <c:v>0.12591060503799101</c:v>
                </c:pt>
                <c:pt idx="9">
                  <c:v>0.17821344635719</c:v>
                </c:pt>
                <c:pt idx="10">
                  <c:v>0.11300117727558601</c:v>
                </c:pt>
                <c:pt idx="11">
                  <c:v>0.12380178549389</c:v>
                </c:pt>
                <c:pt idx="12">
                  <c:v>9.4866254713366099E-2</c:v>
                </c:pt>
                <c:pt idx="13">
                  <c:v>7.8168610485240805E-2</c:v>
                </c:pt>
                <c:pt idx="14">
                  <c:v>8.8233653591398994E-2</c:v>
                </c:pt>
                <c:pt idx="15">
                  <c:v>0.150727864008945</c:v>
                </c:pt>
                <c:pt idx="16">
                  <c:v>0.116094611965308</c:v>
                </c:pt>
                <c:pt idx="17">
                  <c:v>0.13904570791527299</c:v>
                </c:pt>
                <c:pt idx="18">
                  <c:v>0.22887736891306101</c:v>
                </c:pt>
                <c:pt idx="19">
                  <c:v>0.191007525592227</c:v>
                </c:pt>
                <c:pt idx="20">
                  <c:v>0.232929877647677</c:v>
                </c:pt>
                <c:pt idx="21">
                  <c:v>8.1430812129661898E-2</c:v>
                </c:pt>
                <c:pt idx="22">
                  <c:v>0.11890212069610299</c:v>
                </c:pt>
                <c:pt idx="23">
                  <c:v>0.12358463800263</c:v>
                </c:pt>
                <c:pt idx="24">
                  <c:v>0.13625532065677101</c:v>
                </c:pt>
                <c:pt idx="25">
                  <c:v>0.126533835774082</c:v>
                </c:pt>
                <c:pt idx="26">
                  <c:v>0.125187315653326</c:v>
                </c:pt>
                <c:pt idx="27">
                  <c:v>0.113437779560107</c:v>
                </c:pt>
                <c:pt idx="28">
                  <c:v>0.16131005542165699</c:v>
                </c:pt>
                <c:pt idx="29">
                  <c:v>0.118180401931765</c:v>
                </c:pt>
                <c:pt idx="30">
                  <c:v>7.98208244580879E-2</c:v>
                </c:pt>
              </c:numCache>
            </c:numRef>
          </c:xVal>
          <c:yVal>
            <c:numRef>
              <c:f>Sheet1!$B$2:$B$32</c:f>
              <c:numCache>
                <c:formatCode>General</c:formatCode>
                <c:ptCount val="31"/>
                <c:pt idx="0">
                  <c:v>0.101492117117117</c:v>
                </c:pt>
                <c:pt idx="1">
                  <c:v>3.9339435096460901E-2</c:v>
                </c:pt>
                <c:pt idx="2">
                  <c:v>5.3527646806686598E-2</c:v>
                </c:pt>
                <c:pt idx="3">
                  <c:v>3.7905942109908303E-2</c:v>
                </c:pt>
                <c:pt idx="4">
                  <c:v>4.1454916020688903E-2</c:v>
                </c:pt>
                <c:pt idx="5">
                  <c:v>4.4058601696775702E-2</c:v>
                </c:pt>
                <c:pt idx="6">
                  <c:v>3.8872606349251E-2</c:v>
                </c:pt>
                <c:pt idx="7">
                  <c:v>3.8844835097365998E-2</c:v>
                </c:pt>
                <c:pt idx="8">
                  <c:v>3.8901831007380601E-2</c:v>
                </c:pt>
                <c:pt idx="9">
                  <c:v>6.7221742361850398E-2</c:v>
                </c:pt>
                <c:pt idx="10">
                  <c:v>4.08636733302154E-2</c:v>
                </c:pt>
                <c:pt idx="11">
                  <c:v>4.4098407866046803E-2</c:v>
                </c:pt>
                <c:pt idx="12">
                  <c:v>4.1315009032274599E-2</c:v>
                </c:pt>
                <c:pt idx="13">
                  <c:v>3.9904660819693502E-2</c:v>
                </c:pt>
                <c:pt idx="14">
                  <c:v>4.5786677450392499E-2</c:v>
                </c:pt>
                <c:pt idx="15">
                  <c:v>5.5802907352503602E-2</c:v>
                </c:pt>
                <c:pt idx="16">
                  <c:v>3.8785497031180699E-2</c:v>
                </c:pt>
                <c:pt idx="17">
                  <c:v>4.9253065774804899E-2</c:v>
                </c:pt>
                <c:pt idx="18">
                  <c:v>6.1782952324296703E-2</c:v>
                </c:pt>
                <c:pt idx="19">
                  <c:v>5.76064097884839E-2</c:v>
                </c:pt>
                <c:pt idx="20">
                  <c:v>8.3146954348112007E-2</c:v>
                </c:pt>
                <c:pt idx="21">
                  <c:v>4.1072673405367702E-2</c:v>
                </c:pt>
                <c:pt idx="22">
                  <c:v>3.3490520368819998E-2</c:v>
                </c:pt>
                <c:pt idx="23">
                  <c:v>3.8114828093162398E-2</c:v>
                </c:pt>
                <c:pt idx="24">
                  <c:v>5.1853426702277897E-2</c:v>
                </c:pt>
                <c:pt idx="25">
                  <c:v>4.70067919759911E-2</c:v>
                </c:pt>
                <c:pt idx="26">
                  <c:v>4.5283964052668602E-2</c:v>
                </c:pt>
                <c:pt idx="27">
                  <c:v>4.7482802233396001E-2</c:v>
                </c:pt>
                <c:pt idx="28">
                  <c:v>6.4842115565778E-2</c:v>
                </c:pt>
                <c:pt idx="29">
                  <c:v>3.93051877239445E-2</c:v>
                </c:pt>
                <c:pt idx="30">
                  <c:v>3.4729983711314298E-2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033-4230-9B32-3AC04ED929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43468544"/>
        <c:axId val="535328368"/>
      </c:scatterChart>
      <c:valAx>
        <c:axId val="1143468544"/>
        <c:scaling>
          <c:orientation val="minMax"/>
          <c:min val="5.000000000000001E-2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ko-KR" altLang="en-US" dirty="0"/>
                  <a:t>노인 수</a:t>
                </a:r>
                <a:r>
                  <a:rPr lang="en-US" altLang="ko-KR" dirty="0"/>
                  <a:t>/</a:t>
                </a:r>
                <a:r>
                  <a:rPr lang="ko-KR" altLang="en-US" dirty="0"/>
                  <a:t>전체 인구 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35328368"/>
        <c:crosses val="autoZero"/>
        <c:crossBetween val="midCat"/>
      </c:valAx>
      <c:valAx>
        <c:axId val="535328368"/>
        <c:scaling>
          <c:orientation val="minMax"/>
          <c:max val="8.0000000000000016E-2"/>
          <c:min val="2.0000000000000004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dirty="0"/>
                  <a:t>1</a:t>
                </a:r>
                <a:r>
                  <a:rPr lang="ko-KR" altLang="en-US" dirty="0"/>
                  <a:t>인당 호출 건수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434685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latin typeface="+mj-ea"/>
                <a:ea typeface="+mj-ea"/>
              </a:rPr>
              <a:t>지역별 업무과중도</a:t>
            </a:r>
            <a:r>
              <a:rPr lang="en-US" altLang="ko-KR" dirty="0">
                <a:latin typeface="+mj-ea"/>
                <a:ea typeface="+mj-ea"/>
              </a:rPr>
              <a:t>&amp;</a:t>
            </a:r>
            <a:r>
              <a:rPr lang="ko-KR" altLang="en-US" dirty="0">
                <a:latin typeface="+mj-ea"/>
                <a:ea typeface="+mj-ea"/>
              </a:rPr>
              <a:t>호출건수</a:t>
            </a:r>
            <a:endParaRPr lang="ko-KR" dirty="0">
              <a:latin typeface="+mj-ea"/>
              <a:ea typeface="+mj-ea"/>
            </a:endParaRPr>
          </a:p>
        </c:rich>
      </c:tx>
      <c:layout>
        <c:manualLayout>
          <c:xMode val="edge"/>
          <c:yMode val="edge"/>
          <c:x val="0.25431164799800832"/>
          <c:y val="1.48449376132730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지역별 호출건수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수원시</c:v>
                </c:pt>
                <c:pt idx="1">
                  <c:v>성남시</c:v>
                </c:pt>
                <c:pt idx="2">
                  <c:v>고양시</c:v>
                </c:pt>
                <c:pt idx="3">
                  <c:v>부천시</c:v>
                </c:pt>
                <c:pt idx="4">
                  <c:v>용인시</c:v>
                </c:pt>
                <c:pt idx="5">
                  <c:v>안산시</c:v>
                </c:pt>
                <c:pt idx="6">
                  <c:v>화성시</c:v>
                </c:pt>
                <c:pt idx="7">
                  <c:v>남양주시</c:v>
                </c:pt>
                <c:pt idx="8">
                  <c:v>평택시</c:v>
                </c:pt>
                <c:pt idx="9">
                  <c:v>의정부시</c:v>
                </c:pt>
                <c:pt idx="10">
                  <c:v>안양시</c:v>
                </c:pt>
                <c:pt idx="11">
                  <c:v>파주시</c:v>
                </c:pt>
                <c:pt idx="12">
                  <c:v>시흥시</c:v>
                </c:pt>
                <c:pt idx="13">
                  <c:v>김포시</c:v>
                </c:pt>
                <c:pt idx="14">
                  <c:v>광주시</c:v>
                </c:pt>
                <c:pt idx="15">
                  <c:v>광명시</c:v>
                </c:pt>
                <c:pt idx="16">
                  <c:v>양주시</c:v>
                </c:pt>
                <c:pt idx="17">
                  <c:v>군포시</c:v>
                </c:pt>
                <c:pt idx="18">
                  <c:v>안성시</c:v>
                </c:pt>
                <c:pt idx="19">
                  <c:v>포천시</c:v>
                </c:pt>
                <c:pt idx="20">
                  <c:v>이천시</c:v>
                </c:pt>
                <c:pt idx="21">
                  <c:v>하남시</c:v>
                </c:pt>
                <c:pt idx="22">
                  <c:v>오산시</c:v>
                </c:pt>
                <c:pt idx="23">
                  <c:v>구리시</c:v>
                </c:pt>
                <c:pt idx="24">
                  <c:v>양평군</c:v>
                </c:pt>
                <c:pt idx="25">
                  <c:v>동두천시</c:v>
                </c:pt>
                <c:pt idx="26">
                  <c:v>여주시</c:v>
                </c:pt>
                <c:pt idx="27">
                  <c:v>가평군</c:v>
                </c:pt>
                <c:pt idx="28">
                  <c:v>의왕시</c:v>
                </c:pt>
                <c:pt idx="29">
                  <c:v>연천군</c:v>
                </c:pt>
                <c:pt idx="30">
                  <c:v>과천시</c:v>
                </c:pt>
              </c:strCache>
            </c:strRef>
          </c:cat>
          <c:val>
            <c:numRef>
              <c:f>Sheet1!$B$2:$B$32</c:f>
              <c:numCache>
                <c:formatCode>General</c:formatCode>
                <c:ptCount val="31"/>
                <c:pt idx="0">
                  <c:v>51322</c:v>
                </c:pt>
                <c:pt idx="1">
                  <c:v>42876</c:v>
                </c:pt>
                <c:pt idx="2">
                  <c:v>41576</c:v>
                </c:pt>
                <c:pt idx="3">
                  <c:v>35474</c:v>
                </c:pt>
                <c:pt idx="4">
                  <c:v>35283</c:v>
                </c:pt>
                <c:pt idx="5">
                  <c:v>32835</c:v>
                </c:pt>
                <c:pt idx="6">
                  <c:v>27718</c:v>
                </c:pt>
                <c:pt idx="7">
                  <c:v>26802</c:v>
                </c:pt>
                <c:pt idx="8">
                  <c:v>24628</c:v>
                </c:pt>
                <c:pt idx="9">
                  <c:v>23414</c:v>
                </c:pt>
                <c:pt idx="10">
                  <c:v>22660</c:v>
                </c:pt>
                <c:pt idx="11">
                  <c:v>20972</c:v>
                </c:pt>
                <c:pt idx="12">
                  <c:v>19287</c:v>
                </c:pt>
                <c:pt idx="13">
                  <c:v>17209</c:v>
                </c:pt>
                <c:pt idx="14">
                  <c:v>15621</c:v>
                </c:pt>
                <c:pt idx="15">
                  <c:v>12627</c:v>
                </c:pt>
                <c:pt idx="16">
                  <c:v>11045</c:v>
                </c:pt>
                <c:pt idx="17">
                  <c:v>11035</c:v>
                </c:pt>
                <c:pt idx="18">
                  <c:v>10879</c:v>
                </c:pt>
                <c:pt idx="19">
                  <c:v>10600</c:v>
                </c:pt>
                <c:pt idx="20">
                  <c:v>10416</c:v>
                </c:pt>
                <c:pt idx="21">
                  <c:v>10092</c:v>
                </c:pt>
                <c:pt idx="22">
                  <c:v>9427</c:v>
                </c:pt>
                <c:pt idx="23">
                  <c:v>9031</c:v>
                </c:pt>
                <c:pt idx="24">
                  <c:v>7270</c:v>
                </c:pt>
                <c:pt idx="25">
                  <c:v>6693</c:v>
                </c:pt>
                <c:pt idx="26">
                  <c:v>6629</c:v>
                </c:pt>
                <c:pt idx="27">
                  <c:v>6489</c:v>
                </c:pt>
                <c:pt idx="28">
                  <c:v>5911</c:v>
                </c:pt>
                <c:pt idx="29">
                  <c:v>3792</c:v>
                </c:pt>
                <c:pt idx="30">
                  <c:v>3122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EB-45DE-8C97-B3EF2E01D3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지역별 업무과중도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수원시</c:v>
                </c:pt>
                <c:pt idx="1">
                  <c:v>성남시</c:v>
                </c:pt>
                <c:pt idx="2">
                  <c:v>고양시</c:v>
                </c:pt>
                <c:pt idx="3">
                  <c:v>부천시</c:v>
                </c:pt>
                <c:pt idx="4">
                  <c:v>용인시</c:v>
                </c:pt>
                <c:pt idx="5">
                  <c:v>안산시</c:v>
                </c:pt>
                <c:pt idx="6">
                  <c:v>화성시</c:v>
                </c:pt>
                <c:pt idx="7">
                  <c:v>남양주시</c:v>
                </c:pt>
                <c:pt idx="8">
                  <c:v>평택시</c:v>
                </c:pt>
                <c:pt idx="9">
                  <c:v>의정부시</c:v>
                </c:pt>
                <c:pt idx="10">
                  <c:v>안양시</c:v>
                </c:pt>
                <c:pt idx="11">
                  <c:v>파주시</c:v>
                </c:pt>
                <c:pt idx="12">
                  <c:v>시흥시</c:v>
                </c:pt>
                <c:pt idx="13">
                  <c:v>김포시</c:v>
                </c:pt>
                <c:pt idx="14">
                  <c:v>광주시</c:v>
                </c:pt>
                <c:pt idx="15">
                  <c:v>광명시</c:v>
                </c:pt>
                <c:pt idx="16">
                  <c:v>양주시</c:v>
                </c:pt>
                <c:pt idx="17">
                  <c:v>군포시</c:v>
                </c:pt>
                <c:pt idx="18">
                  <c:v>안성시</c:v>
                </c:pt>
                <c:pt idx="19">
                  <c:v>포천시</c:v>
                </c:pt>
                <c:pt idx="20">
                  <c:v>이천시</c:v>
                </c:pt>
                <c:pt idx="21">
                  <c:v>하남시</c:v>
                </c:pt>
                <c:pt idx="22">
                  <c:v>오산시</c:v>
                </c:pt>
                <c:pt idx="23">
                  <c:v>구리시</c:v>
                </c:pt>
                <c:pt idx="24">
                  <c:v>양평군</c:v>
                </c:pt>
                <c:pt idx="25">
                  <c:v>동두천시</c:v>
                </c:pt>
                <c:pt idx="26">
                  <c:v>여주시</c:v>
                </c:pt>
                <c:pt idx="27">
                  <c:v>가평군</c:v>
                </c:pt>
                <c:pt idx="28">
                  <c:v>의왕시</c:v>
                </c:pt>
                <c:pt idx="29">
                  <c:v>연천군</c:v>
                </c:pt>
                <c:pt idx="30">
                  <c:v>과천시</c:v>
                </c:pt>
              </c:strCache>
            </c:strRef>
          </c:cat>
          <c:val>
            <c:numRef>
              <c:f>Sheet1!$C$2:$C$32</c:f>
              <c:numCache>
                <c:formatCode>General</c:formatCode>
                <c:ptCount val="31"/>
                <c:pt idx="0">
                  <c:v>73219.763200000001</c:v>
                </c:pt>
                <c:pt idx="1">
                  <c:v>57763.964800000002</c:v>
                </c:pt>
                <c:pt idx="2">
                  <c:v>54702.383999999998</c:v>
                </c:pt>
                <c:pt idx="3">
                  <c:v>42370.832000000002</c:v>
                </c:pt>
                <c:pt idx="4">
                  <c:v>48129.455999999998</c:v>
                </c:pt>
                <c:pt idx="5">
                  <c:v>41979.041599999997</c:v>
                </c:pt>
                <c:pt idx="6">
                  <c:v>38945.929599999901</c:v>
                </c:pt>
                <c:pt idx="7">
                  <c:v>39318.3488</c:v>
                </c:pt>
                <c:pt idx="8">
                  <c:v>32010.716799999998</c:v>
                </c:pt>
                <c:pt idx="9">
                  <c:v>30192.2608</c:v>
                </c:pt>
                <c:pt idx="10">
                  <c:v>29124.054400000001</c:v>
                </c:pt>
                <c:pt idx="11">
                  <c:v>29257.379199999999</c:v>
                </c:pt>
                <c:pt idx="12">
                  <c:v>24527.982400000001</c:v>
                </c:pt>
                <c:pt idx="13">
                  <c:v>21960.232</c:v>
                </c:pt>
                <c:pt idx="14">
                  <c:v>21676.411199999999</c:v>
                </c:pt>
                <c:pt idx="15">
                  <c:v>16015.0271999999</c:v>
                </c:pt>
                <c:pt idx="16">
                  <c:v>16039.871999999999</c:v>
                </c:pt>
                <c:pt idx="17">
                  <c:v>12903.9328</c:v>
                </c:pt>
                <c:pt idx="18">
                  <c:v>15327.539199999999</c:v>
                </c:pt>
                <c:pt idx="19">
                  <c:v>15092.620799999901</c:v>
                </c:pt>
                <c:pt idx="20">
                  <c:v>14169.2608</c:v>
                </c:pt>
                <c:pt idx="21">
                  <c:v>14559.776</c:v>
                </c:pt>
                <c:pt idx="22">
                  <c:v>11730.4864</c:v>
                </c:pt>
                <c:pt idx="23">
                  <c:v>10966.409599999901</c:v>
                </c:pt>
                <c:pt idx="24">
                  <c:v>10657.2448</c:v>
                </c:pt>
                <c:pt idx="25">
                  <c:v>9091.0671999999995</c:v>
                </c:pt>
                <c:pt idx="26">
                  <c:v>9179.05439999999</c:v>
                </c:pt>
                <c:pt idx="27">
                  <c:v>9751.1296000000002</c:v>
                </c:pt>
                <c:pt idx="28">
                  <c:v>7824.7919999999904</c:v>
                </c:pt>
                <c:pt idx="29">
                  <c:v>5555.1503999999904</c:v>
                </c:pt>
                <c:pt idx="30">
                  <c:v>3952.0672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EB-45DE-8C97-B3EF2E01D3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수원시</c:v>
                </c:pt>
                <c:pt idx="1">
                  <c:v>성남시</c:v>
                </c:pt>
                <c:pt idx="2">
                  <c:v>고양시</c:v>
                </c:pt>
                <c:pt idx="3">
                  <c:v>부천시</c:v>
                </c:pt>
                <c:pt idx="4">
                  <c:v>용인시</c:v>
                </c:pt>
                <c:pt idx="5">
                  <c:v>안산시</c:v>
                </c:pt>
                <c:pt idx="6">
                  <c:v>화성시</c:v>
                </c:pt>
                <c:pt idx="7">
                  <c:v>남양주시</c:v>
                </c:pt>
                <c:pt idx="8">
                  <c:v>평택시</c:v>
                </c:pt>
                <c:pt idx="9">
                  <c:v>의정부시</c:v>
                </c:pt>
                <c:pt idx="10">
                  <c:v>안양시</c:v>
                </c:pt>
                <c:pt idx="11">
                  <c:v>파주시</c:v>
                </c:pt>
                <c:pt idx="12">
                  <c:v>시흥시</c:v>
                </c:pt>
                <c:pt idx="13">
                  <c:v>김포시</c:v>
                </c:pt>
                <c:pt idx="14">
                  <c:v>광주시</c:v>
                </c:pt>
                <c:pt idx="15">
                  <c:v>광명시</c:v>
                </c:pt>
                <c:pt idx="16">
                  <c:v>양주시</c:v>
                </c:pt>
                <c:pt idx="17">
                  <c:v>군포시</c:v>
                </c:pt>
                <c:pt idx="18">
                  <c:v>안성시</c:v>
                </c:pt>
                <c:pt idx="19">
                  <c:v>포천시</c:v>
                </c:pt>
                <c:pt idx="20">
                  <c:v>이천시</c:v>
                </c:pt>
                <c:pt idx="21">
                  <c:v>하남시</c:v>
                </c:pt>
                <c:pt idx="22">
                  <c:v>오산시</c:v>
                </c:pt>
                <c:pt idx="23">
                  <c:v>구리시</c:v>
                </c:pt>
                <c:pt idx="24">
                  <c:v>양평군</c:v>
                </c:pt>
                <c:pt idx="25">
                  <c:v>동두천시</c:v>
                </c:pt>
                <c:pt idx="26">
                  <c:v>여주시</c:v>
                </c:pt>
                <c:pt idx="27">
                  <c:v>가평군</c:v>
                </c:pt>
                <c:pt idx="28">
                  <c:v>의왕시</c:v>
                </c:pt>
                <c:pt idx="29">
                  <c:v>연천군</c:v>
                </c:pt>
                <c:pt idx="30">
                  <c:v>과천시</c:v>
                </c:pt>
              </c:strCache>
            </c:strRef>
          </c:cat>
          <c:val>
            <c:numRef>
              <c:f>Sheet1!$D$2:$D$32</c:f>
              <c:numCache>
                <c:formatCode>General</c:formatCode>
                <c:ptCount val="31"/>
              </c:numCache>
            </c:numRef>
          </c:val>
          <c:extLst>
            <c:ext xmlns:c16="http://schemas.microsoft.com/office/drawing/2014/chart" uri="{C3380CC4-5D6E-409C-BE32-E72D297353CC}">
              <c16:uniqueId val="{00000002-54EB-45DE-8C97-B3EF2E01D3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421384319"/>
        <c:axId val="421388063"/>
      </c:barChart>
      <c:catAx>
        <c:axId val="4213843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21388063"/>
        <c:crosses val="autoZero"/>
        <c:auto val="1"/>
        <c:lblAlgn val="ctr"/>
        <c:lblOffset val="100"/>
        <c:noMultiLvlLbl val="0"/>
      </c:catAx>
      <c:valAx>
        <c:axId val="42138806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21384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latin typeface="+mj-ea"/>
                <a:ea typeface="+mj-ea"/>
              </a:rPr>
              <a:t>지역별 업무과중도</a:t>
            </a:r>
            <a:r>
              <a:rPr lang="en-US" altLang="ko-KR" dirty="0">
                <a:latin typeface="+mj-ea"/>
                <a:ea typeface="+mj-ea"/>
              </a:rPr>
              <a:t>/</a:t>
            </a:r>
            <a:r>
              <a:rPr lang="ko-KR" altLang="en-US" dirty="0">
                <a:latin typeface="+mj-ea"/>
                <a:ea typeface="+mj-ea"/>
              </a:rPr>
              <a:t>호출건수</a:t>
            </a:r>
            <a:endParaRPr lang="ko-KR" dirty="0">
              <a:latin typeface="+mj-ea"/>
              <a:ea typeface="+mj-ea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업무과중도/호출건수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군포시</c:v>
                </c:pt>
                <c:pt idx="1">
                  <c:v>부천시</c:v>
                </c:pt>
                <c:pt idx="2">
                  <c:v>구리시</c:v>
                </c:pt>
                <c:pt idx="3">
                  <c:v>오산시</c:v>
                </c:pt>
                <c:pt idx="4">
                  <c:v>과천시</c:v>
                </c:pt>
                <c:pt idx="5">
                  <c:v>광명시</c:v>
                </c:pt>
                <c:pt idx="6">
                  <c:v>시흥시</c:v>
                </c:pt>
                <c:pt idx="7">
                  <c:v>김포시</c:v>
                </c:pt>
                <c:pt idx="8">
                  <c:v>안산시</c:v>
                </c:pt>
                <c:pt idx="9">
                  <c:v>안양시</c:v>
                </c:pt>
                <c:pt idx="10">
                  <c:v>의정부시</c:v>
                </c:pt>
                <c:pt idx="11">
                  <c:v>평택시</c:v>
                </c:pt>
                <c:pt idx="12">
                  <c:v>고양시</c:v>
                </c:pt>
                <c:pt idx="13">
                  <c:v>의왕시</c:v>
                </c:pt>
                <c:pt idx="14">
                  <c:v>성남시</c:v>
                </c:pt>
                <c:pt idx="15">
                  <c:v>동두천시</c:v>
                </c:pt>
                <c:pt idx="16">
                  <c:v>이천시</c:v>
                </c:pt>
                <c:pt idx="17">
                  <c:v>용인시</c:v>
                </c:pt>
                <c:pt idx="18">
                  <c:v>여주시</c:v>
                </c:pt>
                <c:pt idx="19">
                  <c:v>광주시</c:v>
                </c:pt>
                <c:pt idx="20">
                  <c:v>파주시</c:v>
                </c:pt>
                <c:pt idx="21">
                  <c:v>화성시</c:v>
                </c:pt>
                <c:pt idx="22">
                  <c:v>안성시</c:v>
                </c:pt>
                <c:pt idx="23">
                  <c:v>포천시</c:v>
                </c:pt>
                <c:pt idx="24">
                  <c:v>수원시</c:v>
                </c:pt>
                <c:pt idx="25">
                  <c:v>하남시</c:v>
                </c:pt>
                <c:pt idx="26">
                  <c:v>양주시</c:v>
                </c:pt>
                <c:pt idx="27">
                  <c:v>연천군</c:v>
                </c:pt>
                <c:pt idx="28">
                  <c:v>양평군</c:v>
                </c:pt>
                <c:pt idx="29">
                  <c:v>남양주시</c:v>
                </c:pt>
                <c:pt idx="30">
                  <c:v>가평군</c:v>
                </c:pt>
              </c:strCache>
            </c:strRef>
          </c:cat>
          <c:val>
            <c:numRef>
              <c:f>Sheet1!$B$2:$B$32</c:f>
              <c:numCache>
                <c:formatCode>General</c:formatCode>
                <c:ptCount val="31"/>
                <c:pt idx="0">
                  <c:v>1.1693640960579974</c:v>
                </c:pt>
                <c:pt idx="1">
                  <c:v>1.1944193493826465</c:v>
                </c:pt>
                <c:pt idx="2">
                  <c:v>1.2143073413796812</c:v>
                </c:pt>
                <c:pt idx="3">
                  <c:v>1.2443498886177999</c:v>
                </c:pt>
                <c:pt idx="4">
                  <c:v>1.2658767456758488</c:v>
                </c:pt>
                <c:pt idx="5">
                  <c:v>1.2683160845806527</c:v>
                </c:pt>
                <c:pt idx="6">
                  <c:v>1.2717365271944834</c:v>
                </c:pt>
                <c:pt idx="7">
                  <c:v>1.2760899529316057</c:v>
                </c:pt>
                <c:pt idx="8">
                  <c:v>1.278484592660271</c:v>
                </c:pt>
                <c:pt idx="9">
                  <c:v>1.285262771403354</c:v>
                </c:pt>
                <c:pt idx="10">
                  <c:v>1.2894960621850176</c:v>
                </c:pt>
                <c:pt idx="11">
                  <c:v>1.2997692382653889</c:v>
                </c:pt>
                <c:pt idx="12">
                  <c:v>1.3157202232056955</c:v>
                </c:pt>
                <c:pt idx="13">
                  <c:v>1.3237678903738777</c:v>
                </c:pt>
                <c:pt idx="14">
                  <c:v>1.3472330627857076</c:v>
                </c:pt>
                <c:pt idx="15">
                  <c:v>1.3582948154788583</c:v>
                </c:pt>
                <c:pt idx="16">
                  <c:v>1.3603360983102919</c:v>
                </c:pt>
                <c:pt idx="17">
                  <c:v>1.3640976107473854</c:v>
                </c:pt>
                <c:pt idx="18">
                  <c:v>1.3846816111027289</c:v>
                </c:pt>
                <c:pt idx="19">
                  <c:v>1.3876455540618398</c:v>
                </c:pt>
                <c:pt idx="20">
                  <c:v>1.3950686248331108</c:v>
                </c:pt>
                <c:pt idx="21">
                  <c:v>1.4050771917165705</c:v>
                </c:pt>
                <c:pt idx="22">
                  <c:v>1.4089106719367588</c:v>
                </c:pt>
                <c:pt idx="23">
                  <c:v>1.4238321509433869</c:v>
                </c:pt>
                <c:pt idx="24">
                  <c:v>1.4266740033513894</c:v>
                </c:pt>
                <c:pt idx="25">
                  <c:v>1.4427047166072136</c:v>
                </c:pt>
                <c:pt idx="26">
                  <c:v>1.4522292440018107</c:v>
                </c:pt>
                <c:pt idx="27">
                  <c:v>1.4649658227848077</c:v>
                </c:pt>
                <c:pt idx="28">
                  <c:v>1.4659208803301238</c:v>
                </c:pt>
                <c:pt idx="29">
                  <c:v>1.4669930900679053</c:v>
                </c:pt>
                <c:pt idx="30">
                  <c:v>1.5027168438896594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EB-45DE-8C97-B3EF2E01D3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열1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군포시</c:v>
                </c:pt>
                <c:pt idx="1">
                  <c:v>부천시</c:v>
                </c:pt>
                <c:pt idx="2">
                  <c:v>구리시</c:v>
                </c:pt>
                <c:pt idx="3">
                  <c:v>오산시</c:v>
                </c:pt>
                <c:pt idx="4">
                  <c:v>과천시</c:v>
                </c:pt>
                <c:pt idx="5">
                  <c:v>광명시</c:v>
                </c:pt>
                <c:pt idx="6">
                  <c:v>시흥시</c:v>
                </c:pt>
                <c:pt idx="7">
                  <c:v>김포시</c:v>
                </c:pt>
                <c:pt idx="8">
                  <c:v>안산시</c:v>
                </c:pt>
                <c:pt idx="9">
                  <c:v>안양시</c:v>
                </c:pt>
                <c:pt idx="10">
                  <c:v>의정부시</c:v>
                </c:pt>
                <c:pt idx="11">
                  <c:v>평택시</c:v>
                </c:pt>
                <c:pt idx="12">
                  <c:v>고양시</c:v>
                </c:pt>
                <c:pt idx="13">
                  <c:v>의왕시</c:v>
                </c:pt>
                <c:pt idx="14">
                  <c:v>성남시</c:v>
                </c:pt>
                <c:pt idx="15">
                  <c:v>동두천시</c:v>
                </c:pt>
                <c:pt idx="16">
                  <c:v>이천시</c:v>
                </c:pt>
                <c:pt idx="17">
                  <c:v>용인시</c:v>
                </c:pt>
                <c:pt idx="18">
                  <c:v>여주시</c:v>
                </c:pt>
                <c:pt idx="19">
                  <c:v>광주시</c:v>
                </c:pt>
                <c:pt idx="20">
                  <c:v>파주시</c:v>
                </c:pt>
                <c:pt idx="21">
                  <c:v>화성시</c:v>
                </c:pt>
                <c:pt idx="22">
                  <c:v>안성시</c:v>
                </c:pt>
                <c:pt idx="23">
                  <c:v>포천시</c:v>
                </c:pt>
                <c:pt idx="24">
                  <c:v>수원시</c:v>
                </c:pt>
                <c:pt idx="25">
                  <c:v>하남시</c:v>
                </c:pt>
                <c:pt idx="26">
                  <c:v>양주시</c:v>
                </c:pt>
                <c:pt idx="27">
                  <c:v>연천군</c:v>
                </c:pt>
                <c:pt idx="28">
                  <c:v>양평군</c:v>
                </c:pt>
                <c:pt idx="29">
                  <c:v>남양주시</c:v>
                </c:pt>
                <c:pt idx="30">
                  <c:v>가평군</c:v>
                </c:pt>
              </c:strCache>
            </c:strRef>
          </c:cat>
          <c:val>
            <c:numRef>
              <c:f>Sheet1!$C$2:$C$32</c:f>
              <c:numCache>
                <c:formatCode>General</c:formatCode>
                <c:ptCount val="31"/>
              </c:numCache>
            </c:numRef>
          </c:val>
          <c:extLst>
            <c:ext xmlns:c16="http://schemas.microsoft.com/office/drawing/2014/chart" uri="{C3380CC4-5D6E-409C-BE32-E72D297353CC}">
              <c16:uniqueId val="{00000001-54EB-45DE-8C97-B3EF2E01D3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열2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Sheet1!$A$2:$A$32</c:f>
              <c:strCache>
                <c:ptCount val="31"/>
                <c:pt idx="0">
                  <c:v>군포시</c:v>
                </c:pt>
                <c:pt idx="1">
                  <c:v>부천시</c:v>
                </c:pt>
                <c:pt idx="2">
                  <c:v>구리시</c:v>
                </c:pt>
                <c:pt idx="3">
                  <c:v>오산시</c:v>
                </c:pt>
                <c:pt idx="4">
                  <c:v>과천시</c:v>
                </c:pt>
                <c:pt idx="5">
                  <c:v>광명시</c:v>
                </c:pt>
                <c:pt idx="6">
                  <c:v>시흥시</c:v>
                </c:pt>
                <c:pt idx="7">
                  <c:v>김포시</c:v>
                </c:pt>
                <c:pt idx="8">
                  <c:v>안산시</c:v>
                </c:pt>
                <c:pt idx="9">
                  <c:v>안양시</c:v>
                </c:pt>
                <c:pt idx="10">
                  <c:v>의정부시</c:v>
                </c:pt>
                <c:pt idx="11">
                  <c:v>평택시</c:v>
                </c:pt>
                <c:pt idx="12">
                  <c:v>고양시</c:v>
                </c:pt>
                <c:pt idx="13">
                  <c:v>의왕시</c:v>
                </c:pt>
                <c:pt idx="14">
                  <c:v>성남시</c:v>
                </c:pt>
                <c:pt idx="15">
                  <c:v>동두천시</c:v>
                </c:pt>
                <c:pt idx="16">
                  <c:v>이천시</c:v>
                </c:pt>
                <c:pt idx="17">
                  <c:v>용인시</c:v>
                </c:pt>
                <c:pt idx="18">
                  <c:v>여주시</c:v>
                </c:pt>
                <c:pt idx="19">
                  <c:v>광주시</c:v>
                </c:pt>
                <c:pt idx="20">
                  <c:v>파주시</c:v>
                </c:pt>
                <c:pt idx="21">
                  <c:v>화성시</c:v>
                </c:pt>
                <c:pt idx="22">
                  <c:v>안성시</c:v>
                </c:pt>
                <c:pt idx="23">
                  <c:v>포천시</c:v>
                </c:pt>
                <c:pt idx="24">
                  <c:v>수원시</c:v>
                </c:pt>
                <c:pt idx="25">
                  <c:v>하남시</c:v>
                </c:pt>
                <c:pt idx="26">
                  <c:v>양주시</c:v>
                </c:pt>
                <c:pt idx="27">
                  <c:v>연천군</c:v>
                </c:pt>
                <c:pt idx="28">
                  <c:v>양평군</c:v>
                </c:pt>
                <c:pt idx="29">
                  <c:v>남양주시</c:v>
                </c:pt>
                <c:pt idx="30">
                  <c:v>가평군</c:v>
                </c:pt>
              </c:strCache>
            </c:strRef>
          </c:cat>
          <c:val>
            <c:numRef>
              <c:f>Sheet1!$D$2:$D$32</c:f>
              <c:numCache>
                <c:formatCode>General</c:formatCode>
                <c:ptCount val="31"/>
              </c:numCache>
            </c:numRef>
          </c:val>
          <c:extLst>
            <c:ext xmlns:c16="http://schemas.microsoft.com/office/drawing/2014/chart" uri="{C3380CC4-5D6E-409C-BE32-E72D297353CC}">
              <c16:uniqueId val="{00000002-54EB-45DE-8C97-B3EF2E01D3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70"/>
        <c:axId val="421384319"/>
        <c:axId val="421388063"/>
      </c:barChart>
      <c:catAx>
        <c:axId val="4213843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21388063"/>
        <c:crosses val="autoZero"/>
        <c:auto val="1"/>
        <c:lblAlgn val="ctr"/>
        <c:lblOffset val="100"/>
        <c:noMultiLvlLbl val="0"/>
      </c:catAx>
      <c:valAx>
        <c:axId val="421388063"/>
        <c:scaling>
          <c:orientation val="minMax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213843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8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sz="800" dirty="0">
                <a:latin typeface="+mj-ea"/>
                <a:ea typeface="+mj-ea"/>
              </a:rPr>
              <a:t>Ex) </a:t>
            </a:r>
            <a:r>
              <a:rPr lang="ko-KR" sz="800" dirty="0">
                <a:latin typeface="+mj-ea"/>
                <a:ea typeface="+mj-ea"/>
              </a:rPr>
              <a:t>지역별 </a:t>
            </a:r>
            <a:r>
              <a:rPr lang="en-US" altLang="ko-KR" sz="800" dirty="0">
                <a:latin typeface="+mj-ea"/>
                <a:ea typeface="+mj-ea"/>
              </a:rPr>
              <a:t>1</a:t>
            </a:r>
            <a:r>
              <a:rPr lang="ko-KR" altLang="en-US" sz="800" dirty="0">
                <a:latin typeface="+mj-ea"/>
                <a:ea typeface="+mj-ea"/>
              </a:rPr>
              <a:t>인당 업무</a:t>
            </a:r>
            <a:r>
              <a:rPr lang="ko-KR" altLang="en-US" sz="800" baseline="0" dirty="0">
                <a:latin typeface="+mj-ea"/>
                <a:ea typeface="+mj-ea"/>
              </a:rPr>
              <a:t> 과중도</a:t>
            </a:r>
            <a:endParaRPr lang="ko-KR" sz="800" dirty="0">
              <a:latin typeface="+mj-ea"/>
              <a:ea typeface="+mj-ea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지역별 업무과중지표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232-4A8A-8D35-A782E7FC72B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232-4A8A-8D35-A782E7FC72B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232-4A8A-8D35-A782E7FC72B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232-4A8A-8D35-A782E7FC72BD}"/>
              </c:ext>
            </c:extLst>
          </c:dPt>
          <c:cat>
            <c:numRef>
              <c:f>Sheet1!$B$3:$B$6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71-489C-A0CB-820A7B63EF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39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00_2F26428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04DD6F5-4984-4ABF-A9E2-96A9AF1FEB82}" authorId="{1FE9C5DE-0C37-6302-17A1-8574E77BECB6}" created="2022-11-24T19:16:37.990">
    <pc:sldMkLst xmlns:pc="http://schemas.microsoft.com/office/powerpoint/2013/main/command">
      <pc:docMk/>
      <pc:sldMk cId="791036547" sldId="256"/>
    </pc:sldMkLst>
    <p188:txBody>
      <a:bodyPr/>
      <a:lstStyle/>
      <a:p>
        <a:r>
          <a:rPr lang="ko-KR" altLang="en-US"/>
          <a:t>쪽수 넣기</a:t>
        </a:r>
      </a:p>
    </p188:txBody>
  </p188:cm>
</p188:cmLst>
</file>

<file path=ppt/comments/modernComment_101_E93F8ED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AA6281B-0E18-4E02-9A66-0B892CF746AB}" authorId="{1FE9C5DE-0C37-6302-17A1-8574E77BECB6}" created="2022-11-24T18:37:51.436">
    <pc:sldMkLst xmlns:pc="http://schemas.microsoft.com/office/powerpoint/2013/main/command">
      <pc:docMk/>
      <pc:sldMk cId="3913256664" sldId="257"/>
    </pc:sldMkLst>
    <p188:txBody>
      <a:bodyPr/>
      <a:lstStyle/>
      <a:p>
        <a:r>
          <a:rPr lang="ko-KR" altLang="en-US"/>
          <a:t> 활용부터 세부 목표 다시 정리 필요</a:t>
        </a:r>
      </a:p>
    </p188:txBody>
  </p188:cm>
</p188:cmLst>
</file>

<file path=ppt/comments/modernComment_12B_41635BB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4038A68-FA7C-497F-A724-110EE9D935B3}" authorId="{1FE9C5DE-0C37-6302-17A1-8574E77BECB6}" created="2022-11-24T19:12:29.803">
    <pc:sldMkLst xmlns:pc="http://schemas.microsoft.com/office/powerpoint/2013/main/command">
      <pc:docMk/>
      <pc:sldMk cId="1097030580" sldId="299"/>
    </pc:sldMkLst>
    <p188:txBody>
      <a:bodyPr/>
      <a:lstStyle/>
      <a:p>
        <a:r>
          <a:rPr lang="ko-KR" altLang="en-US"/>
          <a:t>????</a:t>
        </a:r>
      </a:p>
    </p188:txBody>
  </p188:cm>
</p188:cmLst>
</file>

<file path=ppt/comments/modernComment_140_FA8592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77F4A8E-4A14-4B7A-9DD4-618CFF2D978C}" authorId="{1FE9C5DE-0C37-6302-17A1-8574E77BECB6}" created="2022-11-24T19:18:42.775">
    <pc:sldMkLst xmlns:pc="http://schemas.microsoft.com/office/powerpoint/2013/main/command">
      <pc:docMk/>
      <pc:sldMk cId="262691110" sldId="320"/>
    </pc:sldMkLst>
    <p188:txBody>
      <a:bodyPr/>
      <a:lstStyle/>
      <a:p>
        <a:r>
          <a:rPr lang="ko-KR" altLang="en-US"/>
          <a:t>인사이트 한줄</a:t>
        </a:r>
      </a:p>
    </p188:txBody>
  </p188:cm>
</p188:cmLst>
</file>

<file path=ppt/comments/modernComment_14A_6EA7CE0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D24BA7D-2240-49E0-8FE4-319F6165B650}" authorId="{1FE9C5DE-0C37-6302-17A1-8574E77BECB6}" created="2022-11-24T18:37:08.63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856491014" sldId="330"/>
      <ac:spMk id="2" creationId="{F3BB86E6-5349-4ED3-DC87-F43ADAD1E6B7}"/>
    </ac:deMkLst>
    <p188:txBody>
      <a:bodyPr/>
      <a:lstStyle/>
      <a:p>
        <a:r>
          <a:rPr lang="ko-KR" altLang="en-US"/>
          <a:t>밑에 슬라이드 중 선택 / 한 슬라이드에 넣어도 상관X</a:t>
        </a:r>
      </a:p>
    </p188:txBody>
  </p188:cm>
  <p188:cm id="{22C57E92-9AE5-4771-8ADA-5282168B0FB4}" authorId="{1FE9C5DE-0C37-6302-17A1-8574E77BECB6}" created="2022-11-24T19:10:54.979">
    <pc:sldMkLst xmlns:pc="http://schemas.microsoft.com/office/powerpoint/2013/main/command">
      <pc:docMk/>
      <pc:sldMk cId="1856491014" sldId="330"/>
    </pc:sldMkLst>
    <p188:txBody>
      <a:bodyPr/>
      <a:lstStyle/>
      <a:p>
        <a:r>
          <a:rPr lang="ko-KR" altLang="en-US"/>
          <a:t>인사이트 한줄 작성 후 넣기</a:t>
        </a:r>
      </a:p>
    </p188:txBody>
  </p188:cm>
</p188:cmLst>
</file>

<file path=ppt/comments/modernComment_14B_4114F20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98A9A5A-1F9B-4B0E-BF6A-6705AA35DA74}" authorId="{1FE9C5DE-0C37-6302-17A1-8574E77BECB6}" created="2022-11-24T19:26:23.842">
    <pc:sldMkLst xmlns:pc="http://schemas.microsoft.com/office/powerpoint/2013/main/command">
      <pc:docMk/>
      <pc:sldMk cId="1091891716" sldId="331"/>
    </pc:sldMkLst>
    <p188:txBody>
      <a:bodyPr/>
      <a:lstStyle/>
      <a:p>
        <a:r>
          <a:rPr lang="ko-KR" altLang="en-US"/>
          <a:t>목차 순서, 활용이 맞나?</a:t>
        </a:r>
      </a:p>
    </p188:txBody>
  </p188:cm>
</p188:cmLst>
</file>

<file path=ppt/comments/modernComment_14E_F11F6BE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4038A68-FA7C-497F-A724-110EE9D935B3}" authorId="{1FE9C5DE-0C37-6302-17A1-8574E77BECB6}" created="2022-11-24T19:12:29.803">
    <pc:sldMkLst xmlns:pc="http://schemas.microsoft.com/office/powerpoint/2013/main/command">
      <pc:docMk/>
      <pc:sldMk cId="1097030580" sldId="299"/>
    </pc:sldMkLst>
    <p188:txBody>
      <a:bodyPr/>
      <a:lstStyle/>
      <a:p>
        <a:r>
          <a:rPr lang="ko-KR" altLang="en-US"/>
          <a:t>????</a:t>
        </a:r>
      </a:p>
    </p188:txBody>
  </p188:cm>
</p188:cmLst>
</file>

<file path=ppt/media/image1.gif>
</file>

<file path=ppt/media/image10.gif>
</file>

<file path=ppt/media/image2.jpeg>
</file>

<file path=ppt/media/image3.png>
</file>

<file path=ppt/media/image4.jpg>
</file>

<file path=ppt/media/image5.gif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A6BDC1-B0DB-4C1B-89D3-3F50D098E0E1}" type="datetimeFigureOut">
              <a:rPr lang="ko-KR" altLang="en-US" smtClean="0"/>
              <a:t>2023-03-15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D19A96-B7D9-4BCB-A72F-594EFC8553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645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340608-60DF-5E78-4191-2D3A15F6D92E}"/>
              </a:ext>
            </a:extLst>
          </p:cNvPr>
          <p:cNvSpPr txBox="1"/>
          <p:nvPr userDrawn="1"/>
        </p:nvSpPr>
        <p:spPr>
          <a:xfrm>
            <a:off x="10473744" y="6639030"/>
            <a:ext cx="1587322" cy="923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미니프로젝트</a:t>
            </a:r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</a:t>
            </a:r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인사이트 분석을 위한 시각화 프로젝트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3857D8-8DE8-7845-293A-78E38F93D47C}"/>
              </a:ext>
            </a:extLst>
          </p:cNvPr>
          <p:cNvSpPr txBox="1"/>
          <p:nvPr userDrawn="1"/>
        </p:nvSpPr>
        <p:spPr>
          <a:xfrm>
            <a:off x="130934" y="6631334"/>
            <a:ext cx="2396366" cy="10772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l"/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구급 업무과중 해소 제안 </a:t>
            </a: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경기도 구급 출동건수 분석을 통한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222F8F-4B55-608C-29AC-05D827CC8676}"/>
              </a:ext>
            </a:extLst>
          </p:cNvPr>
          <p:cNvSpPr txBox="1"/>
          <p:nvPr userDrawn="1"/>
        </p:nvSpPr>
        <p:spPr>
          <a:xfrm>
            <a:off x="10473744" y="88727"/>
            <a:ext cx="1587322" cy="18466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 err="1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닥터슬럼프</a:t>
            </a:r>
            <a:endParaRPr lang="en-US" altLang="ko-KR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  <a:p>
            <a:pPr algn="r"/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2022.11.25.</a:t>
            </a:r>
            <a:endParaRPr lang="ko-KR" altLang="en-US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6751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24881C3-9613-4253-B946-3938954AAE79}"/>
              </a:ext>
            </a:extLst>
          </p:cNvPr>
          <p:cNvSpPr/>
          <p:nvPr userDrawn="1"/>
        </p:nvSpPr>
        <p:spPr>
          <a:xfrm>
            <a:off x="0" y="9428"/>
            <a:ext cx="12192000" cy="80376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273894B-F1D1-42D5-A934-A3757CE74C48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3B21C85-1311-4DF8-AAB8-91F286566174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E9A1A54-A8C1-4C04-A157-0A7FF3E256DA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249019" y="310120"/>
            <a:ext cx="3362325" cy="369332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ko-KR" altLang="en-US" sz="2400" kern="1200" dirty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ko-KR" altLang="en-US" dirty="0" err="1"/>
              <a:t>개요개요개요개요</a:t>
            </a:r>
            <a:endParaRPr lang="ko-KR" altLang="en-US" dirty="0"/>
          </a:p>
        </p:txBody>
      </p:sp>
      <p:sp>
        <p:nvSpPr>
          <p:cNvPr id="16" name="텍스트 개체 틀 14">
            <a:extLst>
              <a:ext uri="{FF2B5EF4-FFF2-40B4-BE49-F238E27FC236}">
                <a16:creationId xmlns:a16="http://schemas.microsoft.com/office/drawing/2014/main" id="{FDD33949-F7D5-445F-885E-0DCF0E722B9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49019" y="211838"/>
            <a:ext cx="3362325" cy="12311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ko-KR" altLang="en-US" sz="800" kern="1200" dirty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ko-KR" altLang="en-US" dirty="0"/>
              <a:t>부제목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6AB5A2-2665-4A7A-A8C8-29515E104C5C}"/>
              </a:ext>
            </a:extLst>
          </p:cNvPr>
          <p:cNvSpPr txBox="1"/>
          <p:nvPr userDrawn="1"/>
        </p:nvSpPr>
        <p:spPr>
          <a:xfrm>
            <a:off x="10473744" y="6639030"/>
            <a:ext cx="1587322" cy="923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>
                <a:latin typeface="+mn-ea"/>
                <a:ea typeface="+mn-ea"/>
              </a:rPr>
              <a:t>미니프로젝트</a:t>
            </a:r>
            <a:r>
              <a:rPr lang="en-US" altLang="ko-KR" sz="600" dirty="0">
                <a:latin typeface="+mn-ea"/>
                <a:ea typeface="+mn-ea"/>
              </a:rPr>
              <a:t>:</a:t>
            </a:r>
            <a:r>
              <a:rPr lang="ko-KR" altLang="en-US" sz="600" dirty="0">
                <a:latin typeface="+mn-ea"/>
                <a:ea typeface="+mn-ea"/>
              </a:rPr>
              <a:t>인사이트 분석을 위한 시각화 프로젝트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19670A-50A4-E43B-6562-E9E9F378498F}"/>
              </a:ext>
            </a:extLst>
          </p:cNvPr>
          <p:cNvSpPr txBox="1"/>
          <p:nvPr userDrawn="1"/>
        </p:nvSpPr>
        <p:spPr>
          <a:xfrm>
            <a:off x="10473744" y="6639030"/>
            <a:ext cx="1587322" cy="923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미니프로젝트</a:t>
            </a:r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</a:t>
            </a:r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인사이트 분석을 위한 시각화 프로젝트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0E8AE3-6E37-BFB7-A679-04768A2D1738}"/>
              </a:ext>
            </a:extLst>
          </p:cNvPr>
          <p:cNvSpPr txBox="1"/>
          <p:nvPr userDrawn="1"/>
        </p:nvSpPr>
        <p:spPr>
          <a:xfrm>
            <a:off x="130934" y="6631334"/>
            <a:ext cx="2396366" cy="10772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l"/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구급 업무과중 해소 제안 </a:t>
            </a: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경기도 구급 출동건수 분석을 통한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CA0FD3-12E4-4B4F-63F1-5C344E5AF6E0}"/>
              </a:ext>
            </a:extLst>
          </p:cNvPr>
          <p:cNvSpPr txBox="1"/>
          <p:nvPr userDrawn="1"/>
        </p:nvSpPr>
        <p:spPr>
          <a:xfrm>
            <a:off x="10473744" y="88727"/>
            <a:ext cx="1587322" cy="18466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 err="1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닥터슬럼프</a:t>
            </a:r>
            <a:endParaRPr lang="en-US" altLang="ko-KR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  <a:p>
            <a:pPr algn="r"/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2022.11.25.</a:t>
            </a:r>
            <a:endParaRPr lang="ko-KR" altLang="en-US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21722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E04A425-E2B5-7D79-E357-94BE10666CB1}"/>
              </a:ext>
            </a:extLst>
          </p:cNvPr>
          <p:cNvSpPr/>
          <p:nvPr userDrawn="1"/>
        </p:nvSpPr>
        <p:spPr>
          <a:xfrm>
            <a:off x="0" y="9428"/>
            <a:ext cx="12192000" cy="80376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273894B-F1D1-42D5-A934-A3757CE74C48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3B21C85-1311-4DF8-AAB8-91F286566174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E9A1A54-A8C1-4C04-A157-0A7FF3E256DA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249019" y="310120"/>
            <a:ext cx="3362325" cy="369332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ko-KR" altLang="en-US" sz="2400" kern="1200" dirty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ko-KR" altLang="en-US" dirty="0" err="1"/>
              <a:t>개요개요개요개요</a:t>
            </a:r>
            <a:endParaRPr lang="ko-KR" altLang="en-US" dirty="0"/>
          </a:p>
        </p:txBody>
      </p:sp>
      <p:sp>
        <p:nvSpPr>
          <p:cNvPr id="16" name="텍스트 개체 틀 14">
            <a:extLst>
              <a:ext uri="{FF2B5EF4-FFF2-40B4-BE49-F238E27FC236}">
                <a16:creationId xmlns:a16="http://schemas.microsoft.com/office/drawing/2014/main" id="{FDD33949-F7D5-445F-885E-0DCF0E722B9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49019" y="211838"/>
            <a:ext cx="3362325" cy="12311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ko-KR" altLang="en-US" sz="800" kern="1200" dirty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ko-KR" altLang="en-US" dirty="0"/>
              <a:t>부제목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6AB5A2-2665-4A7A-A8C8-29515E104C5C}"/>
              </a:ext>
            </a:extLst>
          </p:cNvPr>
          <p:cNvSpPr txBox="1"/>
          <p:nvPr userDrawn="1"/>
        </p:nvSpPr>
        <p:spPr>
          <a:xfrm>
            <a:off x="10473744" y="6639030"/>
            <a:ext cx="1587322" cy="923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>
                <a:latin typeface="+mn-ea"/>
                <a:ea typeface="+mn-ea"/>
              </a:rPr>
              <a:t>미니프로젝트</a:t>
            </a:r>
            <a:r>
              <a:rPr lang="en-US" altLang="ko-KR" sz="600" dirty="0">
                <a:latin typeface="+mn-ea"/>
                <a:ea typeface="+mn-ea"/>
              </a:rPr>
              <a:t>:</a:t>
            </a:r>
            <a:r>
              <a:rPr lang="ko-KR" altLang="en-US" sz="600" dirty="0">
                <a:latin typeface="+mn-ea"/>
                <a:ea typeface="+mn-ea"/>
              </a:rPr>
              <a:t>인사이트 분석을 위한 시각화 프로젝트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B4C644C-D122-4FB4-8A71-79E41E1EB4DD}"/>
              </a:ext>
            </a:extLst>
          </p:cNvPr>
          <p:cNvSpPr/>
          <p:nvPr userDrawn="1"/>
        </p:nvSpPr>
        <p:spPr>
          <a:xfrm>
            <a:off x="1186296" y="5030719"/>
            <a:ext cx="9819409" cy="139973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089FB97-EF25-4686-9D11-7361EBB33F18}"/>
              </a:ext>
            </a:extLst>
          </p:cNvPr>
          <p:cNvSpPr/>
          <p:nvPr userDrawn="1"/>
        </p:nvSpPr>
        <p:spPr>
          <a:xfrm>
            <a:off x="1185518" y="1156378"/>
            <a:ext cx="4771751" cy="36657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CC74361-DB24-4FF7-9499-723427A4D0F0}"/>
              </a:ext>
            </a:extLst>
          </p:cNvPr>
          <p:cNvSpPr/>
          <p:nvPr userDrawn="1"/>
        </p:nvSpPr>
        <p:spPr>
          <a:xfrm>
            <a:off x="6234732" y="1156378"/>
            <a:ext cx="4771751" cy="366576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0C9F69-3DAB-4E60-8315-17F7DA878E27}"/>
              </a:ext>
            </a:extLst>
          </p:cNvPr>
          <p:cNvSpPr txBox="1"/>
          <p:nvPr userDrawn="1"/>
        </p:nvSpPr>
        <p:spPr>
          <a:xfrm>
            <a:off x="1270284" y="5176260"/>
            <a:ext cx="1179810" cy="276999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algn="l"/>
            <a:r>
              <a:rPr lang="en-US" altLang="ko-KR" sz="1800" dirty="0">
                <a:latin typeface="Ink Free" panose="03080402000500000000" pitchFamily="66" charset="0"/>
                <a:ea typeface="+mj-ea"/>
              </a:rPr>
              <a:t>&gt;&gt;&gt; Insight</a:t>
            </a:r>
            <a:endParaRPr lang="ko-KR" altLang="en-US" sz="1800" dirty="0">
              <a:latin typeface="Ink Free" panose="03080402000500000000" pitchFamily="66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46823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403DCD28-4B54-FCE1-CAD6-6AAD55B0D826}"/>
              </a:ext>
            </a:extLst>
          </p:cNvPr>
          <p:cNvSpPr/>
          <p:nvPr userDrawn="1"/>
        </p:nvSpPr>
        <p:spPr>
          <a:xfrm>
            <a:off x="0" y="9428"/>
            <a:ext cx="12192000" cy="80376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2540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273894B-F1D1-42D5-A934-A3757CE74C48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3B21C85-1311-4DF8-AAB8-91F286566174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E9A1A54-A8C1-4C04-A157-0A7FF3E256DA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249019" y="310120"/>
            <a:ext cx="3362325" cy="369332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ko-KR" altLang="en-US" sz="2400" kern="1200" dirty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ko-KR" altLang="en-US" dirty="0" err="1"/>
              <a:t>개요개요개요개요</a:t>
            </a:r>
            <a:endParaRPr lang="ko-KR" altLang="en-US" dirty="0"/>
          </a:p>
        </p:txBody>
      </p:sp>
      <p:sp>
        <p:nvSpPr>
          <p:cNvPr id="16" name="텍스트 개체 틀 14">
            <a:extLst>
              <a:ext uri="{FF2B5EF4-FFF2-40B4-BE49-F238E27FC236}">
                <a16:creationId xmlns:a16="http://schemas.microsoft.com/office/drawing/2014/main" id="{FDD33949-F7D5-445F-885E-0DCF0E722B9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49019" y="211838"/>
            <a:ext cx="3362325" cy="12311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ko-KR" altLang="en-US" sz="800" kern="1200" dirty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ko-KR" altLang="en-US" dirty="0"/>
              <a:t>부제목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6AB5A2-2665-4A7A-A8C8-29515E104C5C}"/>
              </a:ext>
            </a:extLst>
          </p:cNvPr>
          <p:cNvSpPr txBox="1"/>
          <p:nvPr userDrawn="1"/>
        </p:nvSpPr>
        <p:spPr>
          <a:xfrm>
            <a:off x="10473744" y="6639030"/>
            <a:ext cx="1587322" cy="923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>
                <a:latin typeface="+mn-ea"/>
                <a:ea typeface="+mn-ea"/>
              </a:rPr>
              <a:t>미니프로젝트</a:t>
            </a:r>
            <a:r>
              <a:rPr lang="en-US" altLang="ko-KR" sz="600" dirty="0">
                <a:latin typeface="+mn-ea"/>
                <a:ea typeface="+mn-ea"/>
              </a:rPr>
              <a:t>:</a:t>
            </a:r>
            <a:r>
              <a:rPr lang="ko-KR" altLang="en-US" sz="600" dirty="0">
                <a:latin typeface="+mn-ea"/>
                <a:ea typeface="+mn-ea"/>
              </a:rPr>
              <a:t>인사이트 분석을 위한 시각화 프로젝트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B4C644C-D122-4FB4-8A71-79E41E1EB4DD}"/>
              </a:ext>
            </a:extLst>
          </p:cNvPr>
          <p:cNvSpPr/>
          <p:nvPr userDrawn="1"/>
        </p:nvSpPr>
        <p:spPr>
          <a:xfrm>
            <a:off x="1186296" y="5105941"/>
            <a:ext cx="9819409" cy="13245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089FB97-EF25-4686-9D11-7361EBB33F18}"/>
              </a:ext>
            </a:extLst>
          </p:cNvPr>
          <p:cNvSpPr/>
          <p:nvPr userDrawn="1"/>
        </p:nvSpPr>
        <p:spPr>
          <a:xfrm>
            <a:off x="1185519" y="1212112"/>
            <a:ext cx="4681712" cy="36657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CC74361-DB24-4FF7-9499-723427A4D0F0}"/>
              </a:ext>
            </a:extLst>
          </p:cNvPr>
          <p:cNvSpPr/>
          <p:nvPr userDrawn="1"/>
        </p:nvSpPr>
        <p:spPr>
          <a:xfrm>
            <a:off x="6324771" y="1212112"/>
            <a:ext cx="4681712" cy="366576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0C9F69-3DAB-4E60-8315-17F7DA878E27}"/>
              </a:ext>
            </a:extLst>
          </p:cNvPr>
          <p:cNvSpPr txBox="1"/>
          <p:nvPr userDrawn="1"/>
        </p:nvSpPr>
        <p:spPr>
          <a:xfrm>
            <a:off x="1270284" y="5194885"/>
            <a:ext cx="830356" cy="215444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algn="l"/>
            <a:r>
              <a:rPr lang="en-US" altLang="ko-KR" sz="1400" dirty="0">
                <a:latin typeface="+mn-ea"/>
                <a:ea typeface="+mn-ea"/>
              </a:rPr>
              <a:t>&gt;&gt;&gt; Insight</a:t>
            </a:r>
            <a:endParaRPr lang="ko-KR" altLang="en-US" sz="1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71820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B4AAA15-3F97-45FF-90EC-86C25FC31AA7}"/>
              </a:ext>
            </a:extLst>
          </p:cNvPr>
          <p:cNvSpPr/>
          <p:nvPr userDrawn="1"/>
        </p:nvSpPr>
        <p:spPr>
          <a:xfrm rot="5400000">
            <a:off x="5570912" y="-2870648"/>
            <a:ext cx="1050176" cy="12192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텍스트 개체 틀 9">
            <a:extLst>
              <a:ext uri="{FF2B5EF4-FFF2-40B4-BE49-F238E27FC236}">
                <a16:creationId xmlns:a16="http://schemas.microsoft.com/office/drawing/2014/main" id="{24DAA3A3-C679-442C-956F-B48730A3120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49058" y="2787200"/>
            <a:ext cx="1479550" cy="9971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lvl1pPr marL="0" indent="0" algn="ctr">
              <a:buNone/>
              <a:defRPr lang="ko-KR" altLang="en-US" sz="7200" dirty="0" smtClean="0">
                <a:solidFill>
                  <a:schemeClr val="accent1">
                    <a:lumMod val="75000"/>
                  </a:schemeClr>
                </a:solidFill>
                <a:latin typeface="Impact" panose="020B0806030902050204" pitchFamily="34" charset="0"/>
                <a:ea typeface="HY견고딕" panose="02030600000101010101" pitchFamily="18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 algn="ctr"/>
            <a:r>
              <a:rPr lang="en-US" altLang="ko-KR" dirty="0"/>
              <a:t>00</a:t>
            </a:r>
            <a:endParaRPr lang="ko-KR" altLang="en-US" dirty="0"/>
          </a:p>
        </p:txBody>
      </p:sp>
      <p:sp>
        <p:nvSpPr>
          <p:cNvPr id="5" name="텍스트 개체 틀 12">
            <a:extLst>
              <a:ext uri="{FF2B5EF4-FFF2-40B4-BE49-F238E27FC236}">
                <a16:creationId xmlns:a16="http://schemas.microsoft.com/office/drawing/2014/main" id="{357A6E45-C968-47F9-A34C-3C522150D2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4000" y="3091899"/>
            <a:ext cx="2553782" cy="3877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buNone/>
              <a:defRPr lang="ko-KR" altLang="en-US" sz="2800" kern="1200" dirty="0" smtClean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2pPr>
            <a:lvl3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3pPr>
            <a:lvl4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4pPr>
            <a:lvl5pPr marL="0" algn="l" defTabSz="914400" rtl="0" eaLnBrk="1" latinLnBrk="1" hangingPunct="1">
              <a:defRPr lang="ko-KR" altLang="en-US" sz="2800" kern="1200" dirty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5pPr>
          </a:lstStyle>
          <a:p>
            <a:pPr marL="0" lvl="0"/>
            <a:r>
              <a:rPr lang="ko-KR" altLang="en-US" dirty="0"/>
              <a:t>개요</a:t>
            </a:r>
          </a:p>
        </p:txBody>
      </p:sp>
      <p:sp>
        <p:nvSpPr>
          <p:cNvPr id="6" name="텍스트 개체 틀 12">
            <a:extLst>
              <a:ext uri="{FF2B5EF4-FFF2-40B4-BE49-F238E27FC236}">
                <a16:creationId xmlns:a16="http://schemas.microsoft.com/office/drawing/2014/main" id="{CBEEE613-24C6-4E88-99B8-73929F963C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64000" y="3837377"/>
            <a:ext cx="2553782" cy="2492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buNone/>
              <a:defRPr lang="ko-KR" altLang="en-US" sz="1800" kern="1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  <a:lvl2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2pPr>
            <a:lvl3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3pPr>
            <a:lvl4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4pPr>
            <a:lvl5pPr marL="0" algn="l" defTabSz="914400" rtl="0" eaLnBrk="1" latinLnBrk="1" hangingPunct="1">
              <a:defRPr lang="ko-KR" altLang="en-US" sz="2800" kern="1200" dirty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5pPr>
          </a:lstStyle>
          <a:p>
            <a:pPr marL="0" lvl="0"/>
            <a:r>
              <a:rPr lang="en-US" altLang="ko-KR" dirty="0"/>
              <a:t>- </a:t>
            </a:r>
            <a:r>
              <a:rPr lang="ko-KR" altLang="en-US" dirty="0" err="1"/>
              <a:t>부개요</a:t>
            </a:r>
            <a:endParaRPr lang="ko-KR" altLang="en-US" dirty="0"/>
          </a:p>
        </p:txBody>
      </p:sp>
      <p:sp>
        <p:nvSpPr>
          <p:cNvPr id="7" name="텍스트 개체 틀 12">
            <a:extLst>
              <a:ext uri="{FF2B5EF4-FFF2-40B4-BE49-F238E27FC236}">
                <a16:creationId xmlns:a16="http://schemas.microsoft.com/office/drawing/2014/main" id="{51666D87-5F0D-4479-8949-CFC15C1C10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64000" y="4129479"/>
            <a:ext cx="2553782" cy="2492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buNone/>
              <a:defRPr lang="ko-KR" altLang="en-US" sz="1800" kern="1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  <a:lvl2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2pPr>
            <a:lvl3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3pPr>
            <a:lvl4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4pPr>
            <a:lvl5pPr marL="0" algn="l" defTabSz="914400" rtl="0" eaLnBrk="1" latinLnBrk="1" hangingPunct="1">
              <a:defRPr lang="ko-KR" altLang="en-US" sz="2800" kern="1200" dirty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5pPr>
          </a:lstStyle>
          <a:p>
            <a:pPr marL="0" lvl="0"/>
            <a:r>
              <a:rPr lang="en-US" altLang="ko-KR" dirty="0"/>
              <a:t>- </a:t>
            </a:r>
            <a:r>
              <a:rPr lang="ko-KR" altLang="en-US" dirty="0" err="1"/>
              <a:t>부개요</a:t>
            </a:r>
            <a:endParaRPr lang="ko-KR" altLang="en-US" dirty="0"/>
          </a:p>
        </p:txBody>
      </p:sp>
      <p:sp>
        <p:nvSpPr>
          <p:cNvPr id="8" name="텍스트 개체 틀 12">
            <a:extLst>
              <a:ext uri="{FF2B5EF4-FFF2-40B4-BE49-F238E27FC236}">
                <a16:creationId xmlns:a16="http://schemas.microsoft.com/office/drawing/2014/main" id="{EECE6C59-B184-4F3C-9CFC-533A101766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64000" y="4421581"/>
            <a:ext cx="2553782" cy="2492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buNone/>
              <a:defRPr lang="ko-KR" altLang="en-US" sz="1800" kern="1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  <a:lvl2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2pPr>
            <a:lvl3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3pPr>
            <a:lvl4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4pPr>
            <a:lvl5pPr marL="0" algn="l" defTabSz="914400" rtl="0" eaLnBrk="1" latinLnBrk="1" hangingPunct="1">
              <a:defRPr lang="ko-KR" altLang="en-US" sz="2800" kern="1200" dirty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5pPr>
          </a:lstStyle>
          <a:p>
            <a:pPr marL="0" lvl="0"/>
            <a:r>
              <a:rPr lang="en-US" altLang="ko-KR" dirty="0"/>
              <a:t>- </a:t>
            </a:r>
            <a:r>
              <a:rPr lang="ko-KR" altLang="en-US" dirty="0" err="1"/>
              <a:t>부개요</a:t>
            </a:r>
            <a:endParaRPr lang="ko-KR" altLang="en-US" dirty="0"/>
          </a:p>
        </p:txBody>
      </p:sp>
      <p:sp>
        <p:nvSpPr>
          <p:cNvPr id="9" name="텍스트 개체 틀 12">
            <a:extLst>
              <a:ext uri="{FF2B5EF4-FFF2-40B4-BE49-F238E27FC236}">
                <a16:creationId xmlns:a16="http://schemas.microsoft.com/office/drawing/2014/main" id="{DC329096-5A67-48CF-9B20-16161495B8A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64000" y="4713682"/>
            <a:ext cx="2553782" cy="24929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lvl1pPr marL="0" indent="0" algn="l" defTabSz="914400" rtl="0" eaLnBrk="1" latinLnBrk="1" hangingPunct="1">
              <a:buNone/>
              <a:defRPr lang="ko-KR" altLang="en-US" sz="1800" kern="1200" dirty="0" smtClean="0">
                <a:solidFill>
                  <a:schemeClr val="bg1"/>
                </a:solidFill>
                <a:latin typeface="+mn-ea"/>
                <a:ea typeface="+mn-ea"/>
                <a:cs typeface="+mn-cs"/>
              </a:defRPr>
            </a:lvl1pPr>
            <a:lvl2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2pPr>
            <a:lvl3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3pPr>
            <a:lvl4pPr marL="0" algn="l" defTabSz="914400" rtl="0" eaLnBrk="1" latinLnBrk="1" hangingPunct="1">
              <a:defRPr lang="ko-KR" altLang="en-US" sz="2800" kern="1200" dirty="0" smtClean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4pPr>
            <a:lvl5pPr marL="0" algn="l" defTabSz="914400" rtl="0" eaLnBrk="1" latinLnBrk="1" hangingPunct="1">
              <a:defRPr lang="ko-KR" altLang="en-US" sz="2800" kern="1200" dirty="0">
                <a:solidFill>
                  <a:schemeClr val="tx1"/>
                </a:solidFill>
                <a:latin typeface="Impact" panose="020B0806030902050204" pitchFamily="34" charset="0"/>
                <a:ea typeface="나눔스퀘어 ExtraBold" panose="020B0600000101010101" pitchFamily="50" charset="-127"/>
                <a:cs typeface="+mn-cs"/>
              </a:defRPr>
            </a:lvl5pPr>
          </a:lstStyle>
          <a:p>
            <a:pPr marL="0" lvl="0"/>
            <a:r>
              <a:rPr lang="en-US" altLang="ko-KR" dirty="0"/>
              <a:t>- </a:t>
            </a:r>
            <a:r>
              <a:rPr lang="ko-KR" altLang="en-US" dirty="0" err="1"/>
              <a:t>부개요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31CC19C-F150-CFE5-60F2-CAFC4210D770}"/>
              </a:ext>
            </a:extLst>
          </p:cNvPr>
          <p:cNvSpPr/>
          <p:nvPr userDrawn="1"/>
        </p:nvSpPr>
        <p:spPr>
          <a:xfrm rot="16200000">
            <a:off x="-48838" y="2749102"/>
            <a:ext cx="1050176" cy="952500"/>
          </a:xfrm>
          <a:prstGeom prst="rect">
            <a:avLst/>
          </a:prstGeom>
          <a:gradFill>
            <a:gsLst>
              <a:gs pos="0">
                <a:schemeClr val="tx2">
                  <a:lumMod val="50000"/>
                  <a:alpha val="0"/>
                </a:schemeClr>
              </a:gs>
              <a:gs pos="100000">
                <a:schemeClr val="tx2">
                  <a:lumMod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DC7D8C0-B683-A89F-A9CC-4DC5E57F7587}"/>
              </a:ext>
            </a:extLst>
          </p:cNvPr>
          <p:cNvSpPr/>
          <p:nvPr userDrawn="1"/>
        </p:nvSpPr>
        <p:spPr>
          <a:xfrm rot="5400000">
            <a:off x="11190662" y="2749102"/>
            <a:ext cx="1050176" cy="952500"/>
          </a:xfrm>
          <a:prstGeom prst="rect">
            <a:avLst/>
          </a:prstGeom>
          <a:gradFill>
            <a:gsLst>
              <a:gs pos="0">
                <a:schemeClr val="tx2">
                  <a:lumMod val="50000"/>
                  <a:alpha val="0"/>
                </a:schemeClr>
              </a:gs>
              <a:gs pos="100000">
                <a:schemeClr val="tx2">
                  <a:lumMod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9858A1-01A7-8C37-F219-BCF0507BAF78}"/>
              </a:ext>
            </a:extLst>
          </p:cNvPr>
          <p:cNvSpPr txBox="1"/>
          <p:nvPr userDrawn="1"/>
        </p:nvSpPr>
        <p:spPr>
          <a:xfrm>
            <a:off x="10473744" y="6639030"/>
            <a:ext cx="1587322" cy="923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미니프로젝트</a:t>
            </a:r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</a:t>
            </a:r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인사이트 분석을 위한 시각화 프로젝트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D3529C-A6D8-D846-BDEA-7533C6CC39DA}"/>
              </a:ext>
            </a:extLst>
          </p:cNvPr>
          <p:cNvSpPr txBox="1"/>
          <p:nvPr userDrawn="1"/>
        </p:nvSpPr>
        <p:spPr>
          <a:xfrm>
            <a:off x="130934" y="6631334"/>
            <a:ext cx="2396366" cy="10772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l"/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구급 업무과중 해소 제안 </a:t>
            </a: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경기도 구급 출동건수 분석을 통한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0A2B74-9808-4182-134B-2BA77B450459}"/>
              </a:ext>
            </a:extLst>
          </p:cNvPr>
          <p:cNvSpPr txBox="1"/>
          <p:nvPr userDrawn="1"/>
        </p:nvSpPr>
        <p:spPr>
          <a:xfrm>
            <a:off x="10473744" y="88727"/>
            <a:ext cx="1587322" cy="18466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 err="1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닥터슬럼프</a:t>
            </a:r>
            <a:endParaRPr lang="en-US" altLang="ko-KR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  <a:p>
            <a:pPr algn="r"/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2022.11.25.</a:t>
            </a:r>
            <a:endParaRPr lang="ko-KR" altLang="en-US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20424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E9A1A54-A8C1-4C04-A157-0A7FF3E256DA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249019" y="310120"/>
            <a:ext cx="3362325" cy="369332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ko-KR" altLang="en-US" sz="2400" kern="1200" dirty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ko-KR" altLang="en-US" dirty="0" err="1"/>
              <a:t>개요개요개요개요</a:t>
            </a:r>
            <a:endParaRPr lang="ko-KR" altLang="en-US" dirty="0"/>
          </a:p>
        </p:txBody>
      </p:sp>
      <p:sp>
        <p:nvSpPr>
          <p:cNvPr id="16" name="텍스트 개체 틀 14">
            <a:extLst>
              <a:ext uri="{FF2B5EF4-FFF2-40B4-BE49-F238E27FC236}">
                <a16:creationId xmlns:a16="http://schemas.microsoft.com/office/drawing/2014/main" id="{FDD33949-F7D5-445F-885E-0DCF0E722B9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49019" y="211838"/>
            <a:ext cx="3362325" cy="123111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buNone/>
              <a:defRPr lang="ko-KR" altLang="en-US" sz="800" kern="1200" dirty="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 lang="ko-KR" altLang="en-US" dirty="0"/>
              <a:t>부제목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r>
              <a:rPr lang="ko-KR" altLang="en-US" dirty="0"/>
              <a:t> </a:t>
            </a:r>
            <a:r>
              <a:rPr lang="ko-KR" altLang="en-US" dirty="0" err="1"/>
              <a:t>부제목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701113-9370-9FC1-E5E9-8165B9B02516}"/>
              </a:ext>
            </a:extLst>
          </p:cNvPr>
          <p:cNvSpPr txBox="1"/>
          <p:nvPr userDrawn="1"/>
        </p:nvSpPr>
        <p:spPr>
          <a:xfrm>
            <a:off x="10473744" y="6639030"/>
            <a:ext cx="1587322" cy="923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미니프로젝트</a:t>
            </a:r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</a:t>
            </a:r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인사이트 분석을 위한 시각화 프로젝트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731A0D-95D2-9255-FB3E-6E19E2048783}"/>
              </a:ext>
            </a:extLst>
          </p:cNvPr>
          <p:cNvSpPr txBox="1"/>
          <p:nvPr userDrawn="1"/>
        </p:nvSpPr>
        <p:spPr>
          <a:xfrm>
            <a:off x="130934" y="6631334"/>
            <a:ext cx="2396366" cy="10772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l"/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구급 업무과중 해소 제안 </a:t>
            </a: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경기도 구급 출동건수 분석을 통한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93D1C4-2BC2-49C8-AC7F-3BE8CE997C65}"/>
              </a:ext>
            </a:extLst>
          </p:cNvPr>
          <p:cNvSpPr txBox="1"/>
          <p:nvPr userDrawn="1"/>
        </p:nvSpPr>
        <p:spPr>
          <a:xfrm>
            <a:off x="10473744" y="88727"/>
            <a:ext cx="1587322" cy="18466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 err="1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닥터슬럼프</a:t>
            </a:r>
            <a:endParaRPr lang="en-US" altLang="ko-KR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  <a:p>
            <a:pPr algn="r"/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2022.11.25.</a:t>
            </a:r>
            <a:endParaRPr lang="ko-KR" altLang="en-US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67141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ABEF2281-9242-49D0-A74E-76765CF37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54133" y="63420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14737-4A78-42EE-A68B-B0AB225E81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046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1" r:id="rId5"/>
    <p:sldLayoutId id="2147483654" r:id="rId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7242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4" orient="horz" pos="2228" userDrawn="1">
          <p15:clr>
            <a:srgbClr val="F26B43"/>
          </p15:clr>
        </p15:guide>
        <p15:guide id="5" orient="horz" userDrawn="1">
          <p15:clr>
            <a:srgbClr val="F26B43"/>
          </p15:clr>
        </p15:guide>
        <p15:guide id="6" orient="horz" pos="4110" userDrawn="1">
          <p15:clr>
            <a:srgbClr val="F26B43"/>
          </p15:clr>
        </p15:guide>
        <p15:guide id="7" pos="5541" userDrawn="1">
          <p15:clr>
            <a:srgbClr val="F26B43"/>
          </p15:clr>
        </p15:guide>
        <p15:guide id="8" pos="2139" userDrawn="1">
          <p15:clr>
            <a:srgbClr val="F26B43"/>
          </p15:clr>
        </p15:guide>
        <p15:guide id="9" orient="horz" pos="232" userDrawn="1">
          <p15:clr>
            <a:srgbClr val="F26B43"/>
          </p15:clr>
        </p15:guide>
        <p15:guide id="10" orient="horz" pos="45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microsoft.com/office/2018/10/relationships/comments" Target="../comments/modernComment_100_2F264283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1_E93F8ED8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microsoft.com/office/2018/10/relationships/comments" Target="../comments/modernComment_14A_6EA7CE0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chart" Target="../charts/char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microsoft.com/office/2018/10/relationships/comments" Target="../comments/modernComment_140_FA859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3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4B_4114F204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B_41635BB4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microsoft.com/office/2018/10/relationships/comments" Target="../comments/modernComment_14E_F11F6B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D27258-E660-4AD9-9BEF-82E85F54F5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022" y="-733667"/>
            <a:ext cx="3196464" cy="3196464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25BBC446-B3D1-43CF-B085-2D7E6B0D63CD}"/>
              </a:ext>
            </a:extLst>
          </p:cNvPr>
          <p:cNvGrpSpPr/>
          <p:nvPr/>
        </p:nvGrpSpPr>
        <p:grpSpPr>
          <a:xfrm>
            <a:off x="4132082" y="1465082"/>
            <a:ext cx="3927836" cy="3927836"/>
            <a:chOff x="1809638" y="1465082"/>
            <a:chExt cx="3927836" cy="392783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B863E89-BEEC-4287-BFCA-475424CC1257}"/>
                </a:ext>
              </a:extLst>
            </p:cNvPr>
            <p:cNvSpPr/>
            <p:nvPr/>
          </p:nvSpPr>
          <p:spPr>
            <a:xfrm>
              <a:off x="1809638" y="1465082"/>
              <a:ext cx="3927836" cy="392783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>
              <a:outerShdw blurRad="635000" sx="105000" sy="105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495BD69E-9AB7-410F-9E99-915C8A6680FC}"/>
                </a:ext>
              </a:extLst>
            </p:cNvPr>
            <p:cNvGrpSpPr/>
            <p:nvPr/>
          </p:nvGrpSpPr>
          <p:grpSpPr>
            <a:xfrm>
              <a:off x="2133689" y="2377474"/>
              <a:ext cx="3279744" cy="1572896"/>
              <a:chOff x="4456133" y="2696815"/>
              <a:chExt cx="3279744" cy="1572896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FD34AE3-FCA5-46E7-A24A-2B3E07E220D1}"/>
                  </a:ext>
                </a:extLst>
              </p:cNvPr>
              <p:cNvSpPr txBox="1"/>
              <p:nvPr/>
            </p:nvSpPr>
            <p:spPr>
              <a:xfrm>
                <a:off x="4456133" y="2915494"/>
                <a:ext cx="3279744" cy="1354217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algn="ctr"/>
                <a:r>
                  <a:rPr lang="ko-KR" altLang="en-US" sz="4400" dirty="0">
                    <a:solidFill>
                      <a:schemeClr val="bg1"/>
                    </a:solidFill>
                    <a:latin typeface="+mj-ea"/>
                    <a:ea typeface="+mj-ea"/>
                  </a:rPr>
                  <a:t>구급 업무과중 </a:t>
                </a:r>
                <a:endParaRPr lang="en-US" altLang="ko-KR" sz="4400" dirty="0">
                  <a:solidFill>
                    <a:schemeClr val="bg1"/>
                  </a:solidFill>
                  <a:latin typeface="+mj-ea"/>
                  <a:ea typeface="+mj-ea"/>
                </a:endParaRPr>
              </a:p>
              <a:p>
                <a:pPr algn="ctr"/>
                <a:r>
                  <a:rPr lang="ko-KR" altLang="en-US" sz="4400" dirty="0">
                    <a:solidFill>
                      <a:schemeClr val="bg1"/>
                    </a:solidFill>
                    <a:latin typeface="+mj-ea"/>
                    <a:ea typeface="+mj-ea"/>
                  </a:rPr>
                  <a:t>해소 제안</a:t>
                </a:r>
                <a:endParaRPr lang="en-US" altLang="ko-KR" sz="4400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F0FCC0D-7211-44A0-B0B3-889FFAEE8A72}"/>
                  </a:ext>
                </a:extLst>
              </p:cNvPr>
              <p:cNvSpPr txBox="1"/>
              <p:nvPr/>
            </p:nvSpPr>
            <p:spPr>
              <a:xfrm>
                <a:off x="4868106" y="2696815"/>
                <a:ext cx="2455800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schemeClr val="bg1"/>
                    </a:solidFill>
                  </a:rPr>
                  <a:t>경기도 구급</a:t>
                </a:r>
                <a:r>
                  <a:rPr lang="en-US" altLang="ko-KR" sz="1400" dirty="0">
                    <a:solidFill>
                      <a:schemeClr val="bg1"/>
                    </a:solidFill>
                  </a:rPr>
                  <a:t> </a:t>
                </a:r>
                <a:r>
                  <a:rPr lang="ko-KR" altLang="en-US" sz="1400" dirty="0">
                    <a:solidFill>
                      <a:schemeClr val="bg1"/>
                    </a:solidFill>
                  </a:rPr>
                  <a:t>출동건수 분석을 통한 </a:t>
                </a:r>
                <a:endParaRPr lang="en-US" altLang="ko-KR" sz="1400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72808A0-B0DF-44E5-9C24-13B849B953FB}"/>
                </a:ext>
              </a:extLst>
            </p:cNvPr>
            <p:cNvSpPr txBox="1"/>
            <p:nvPr/>
          </p:nvSpPr>
          <p:spPr>
            <a:xfrm>
              <a:off x="3380822" y="4129347"/>
              <a:ext cx="785472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400" dirty="0" err="1">
                  <a:solidFill>
                    <a:schemeClr val="bg1"/>
                  </a:solidFill>
                  <a:latin typeface="+mj-ea"/>
                  <a:ea typeface="+mj-ea"/>
                </a:rPr>
                <a:t>닥터슬럼프</a:t>
              </a:r>
              <a:endParaRPr lang="en-US" altLang="ko-KR" sz="1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182FF0C-5424-4231-AA1B-36D5C50321DA}"/>
                </a:ext>
              </a:extLst>
            </p:cNvPr>
            <p:cNvSpPr txBox="1"/>
            <p:nvPr/>
          </p:nvSpPr>
          <p:spPr>
            <a:xfrm>
              <a:off x="3263059" y="4399255"/>
              <a:ext cx="1020994" cy="338554"/>
            </a:xfrm>
            <a:prstGeom prst="rect">
              <a:avLst/>
            </a:prstGeom>
            <a:noFill/>
          </p:spPr>
          <p:txBody>
            <a:bodyPr wrap="square" lIns="0" tIns="0" rIns="0" bIns="0" numCol="2" rtlCol="0" anchor="ctr" anchorCtr="0">
              <a:spAutoFit/>
            </a:bodyPr>
            <a:lstStyle/>
            <a:p>
              <a:pPr algn="ctr"/>
              <a:r>
                <a:rPr lang="ko-KR" altLang="en-US" sz="1100" dirty="0">
                  <a:solidFill>
                    <a:schemeClr val="bg1"/>
                  </a:solidFill>
                  <a:latin typeface="+mn-ea"/>
                </a:rPr>
                <a:t>김민진</a:t>
              </a:r>
              <a:endParaRPr lang="en-US" altLang="ko-KR" sz="110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100" dirty="0" err="1">
                  <a:solidFill>
                    <a:schemeClr val="bg1"/>
                  </a:solidFill>
                  <a:latin typeface="+mn-ea"/>
                </a:rPr>
                <a:t>김택관</a:t>
              </a:r>
              <a:endParaRPr lang="en-US" altLang="ko-KR" sz="110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100" dirty="0" err="1">
                  <a:solidFill>
                    <a:schemeClr val="bg1"/>
                  </a:solidFill>
                  <a:latin typeface="+mn-ea"/>
                </a:rPr>
                <a:t>이찬웅</a:t>
              </a:r>
              <a:endParaRPr lang="en-US" altLang="ko-KR" sz="110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100" dirty="0" err="1">
                  <a:solidFill>
                    <a:schemeClr val="bg1"/>
                  </a:solidFill>
                  <a:latin typeface="+mn-ea"/>
                </a:rPr>
                <a:t>조세은</a:t>
              </a:r>
              <a:endParaRPr lang="en-US" altLang="ko-KR" sz="1100" dirty="0">
                <a:solidFill>
                  <a:schemeClr val="bg1"/>
                </a:solidFill>
                <a:latin typeface="+mn-ea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F308A89C-0302-441D-B96C-3F92EB9FD249}"/>
                </a:ext>
              </a:extLst>
            </p:cNvPr>
            <p:cNvGrpSpPr/>
            <p:nvPr/>
          </p:nvGrpSpPr>
          <p:grpSpPr>
            <a:xfrm>
              <a:off x="2031842" y="1697412"/>
              <a:ext cx="3483428" cy="3463177"/>
              <a:chOff x="4473881" y="1652509"/>
              <a:chExt cx="3239576" cy="3463177"/>
            </a:xfrm>
          </p:grpSpPr>
          <p:cxnSp>
            <p:nvCxnSpPr>
              <p:cNvPr id="12" name="직선 연결선 11">
                <a:extLst>
                  <a:ext uri="{FF2B5EF4-FFF2-40B4-BE49-F238E27FC236}">
                    <a16:creationId xmlns:a16="http://schemas.microsoft.com/office/drawing/2014/main" id="{BCA1687B-3C68-482B-9D65-4E25205DA7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73881" y="1652509"/>
                <a:ext cx="3239576" cy="0"/>
              </a:xfrm>
              <a:prstGeom prst="line">
                <a:avLst/>
              </a:prstGeom>
              <a:ln w="1905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4053A34A-0D85-44EA-9AB7-C3D6D7F72B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73881" y="5115686"/>
                <a:ext cx="3239576" cy="0"/>
              </a:xfrm>
              <a:prstGeom prst="line">
                <a:avLst/>
              </a:prstGeom>
              <a:ln w="1905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9103654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</a:t>
            </a:r>
            <a:r>
              <a:rPr lang="ko-KR" altLang="en-US">
                <a:solidFill>
                  <a:schemeClr val="bg1">
                    <a:lumMod val="95000"/>
                  </a:schemeClr>
                </a:solidFill>
              </a:rPr>
              <a:t>문제 도출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기획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E13F695-D138-DB76-44A2-67DB93C26A86}"/>
              </a:ext>
            </a:extLst>
          </p:cNvPr>
          <p:cNvGrpSpPr/>
          <p:nvPr/>
        </p:nvGrpSpPr>
        <p:grpSpPr>
          <a:xfrm>
            <a:off x="2318994" y="1932464"/>
            <a:ext cx="7053606" cy="2149369"/>
            <a:chOff x="1033119" y="1522889"/>
            <a:chExt cx="7053606" cy="214936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EEBE982-E617-4723-997C-787EB0A1BC09}"/>
                </a:ext>
              </a:extLst>
            </p:cNvPr>
            <p:cNvSpPr/>
            <p:nvPr/>
          </p:nvSpPr>
          <p:spPr>
            <a:xfrm>
              <a:off x="1033119" y="1825599"/>
              <a:ext cx="7053606" cy="184665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지역별 구급인력</a:t>
              </a:r>
              <a:endPara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60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2">
                      <a:lumMod val="75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1</a:t>
              </a:r>
              <a:r>
                <a:rPr kumimoji="0" lang="ko-KR" alt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2">
                      <a:lumMod val="75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인당 출동건수</a:t>
              </a:r>
              <a:r>
                <a:rPr kumimoji="0" lang="ko-KR" alt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 불균형</a:t>
              </a:r>
              <a:endPara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79F4DBD-4818-4A23-99E3-8413CAD2707A}"/>
                </a:ext>
              </a:extLst>
            </p:cNvPr>
            <p:cNvSpPr/>
            <p:nvPr/>
          </p:nvSpPr>
          <p:spPr>
            <a:xfrm>
              <a:off x="2997312" y="1522889"/>
              <a:ext cx="5089413" cy="30777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vl="0" algn="r"/>
              <a:r>
                <a:rPr lang="en-US" altLang="ko-KR" sz="20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Data Analysis Problem :</a:t>
              </a:r>
            </a:p>
          </p:txBody>
        </p:sp>
      </p:grp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CAA34F54-8890-43D7-B541-632BDC9BA063}"/>
              </a:ext>
            </a:extLst>
          </p:cNvPr>
          <p:cNvSpPr/>
          <p:nvPr/>
        </p:nvSpPr>
        <p:spPr>
          <a:xfrm>
            <a:off x="-298172" y="3838575"/>
            <a:ext cx="10661372" cy="1744910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1F9680-FE80-2055-603E-3C9D9E434E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2454051" y="4029376"/>
            <a:ext cx="4810223" cy="450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1E54FE-0369-414E-AFAA-EB42FF756E07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- 10 -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54256921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목표 설정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기획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2299B14-6DB8-4A3C-8874-8667B0FACD80}"/>
              </a:ext>
            </a:extLst>
          </p:cNvPr>
          <p:cNvSpPr/>
          <p:nvPr/>
        </p:nvSpPr>
        <p:spPr>
          <a:xfrm>
            <a:off x="973473" y="1515650"/>
            <a:ext cx="8926178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 구급인력</a:t>
            </a:r>
            <a:endParaRPr kumimoji="0" lang="en-US" altLang="ko-KR" sz="6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1</a:t>
            </a: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인당 출동건수 균등화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8E034CD-3D0E-4CC9-BC68-DABECC9ED096}"/>
              </a:ext>
            </a:extLst>
          </p:cNvPr>
          <p:cNvSpPr/>
          <p:nvPr/>
        </p:nvSpPr>
        <p:spPr>
          <a:xfrm>
            <a:off x="973472" y="1172147"/>
            <a:ext cx="1036279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Objective :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2E41F7C-5E8C-87A5-5B98-FDFBD53B6DC3}"/>
              </a:ext>
            </a:extLst>
          </p:cNvPr>
          <p:cNvGrpSpPr/>
          <p:nvPr/>
        </p:nvGrpSpPr>
        <p:grpSpPr>
          <a:xfrm>
            <a:off x="973472" y="4234371"/>
            <a:ext cx="5629275" cy="1663660"/>
            <a:chOff x="695325" y="4029163"/>
            <a:chExt cx="5629275" cy="166366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1FA7C45-A3C5-4A52-9F50-30D3A3A34EBE}"/>
                </a:ext>
              </a:extLst>
            </p:cNvPr>
            <p:cNvSpPr/>
            <p:nvPr/>
          </p:nvSpPr>
          <p:spPr>
            <a:xfrm>
              <a:off x="695325" y="4296459"/>
              <a:ext cx="5629275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1. </a:t>
              </a:r>
              <a:r>
                <a:rPr lang="ko-KR" altLang="en-US" sz="2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경기도 지역별 구급</a:t>
              </a:r>
              <a:r>
                <a:rPr lang="en-US" altLang="ko-KR" sz="2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 </a:t>
              </a:r>
              <a:r>
                <a:rPr lang="ko-KR" altLang="en-US" sz="2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출동건수 분석</a:t>
              </a:r>
              <a:endPara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DD28E66-1DF5-4B3E-B01F-B8F67B55FB31}"/>
                </a:ext>
              </a:extLst>
            </p:cNvPr>
            <p:cNvSpPr/>
            <p:nvPr/>
          </p:nvSpPr>
          <p:spPr>
            <a:xfrm>
              <a:off x="695325" y="4779198"/>
              <a:ext cx="5629275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vl="0">
                <a:defRPr/>
              </a:pPr>
              <a:r>
                <a:rPr lang="en-US" altLang="ko-KR" sz="2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2. </a:t>
              </a:r>
              <a:r>
                <a:rPr lang="ko-KR" altLang="en-US" sz="2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구급 인력 현황 분석</a:t>
              </a:r>
              <a:endPara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A67A609-FA17-4BAD-AE8F-BFE8AD1ABAED}"/>
                </a:ext>
              </a:extLst>
            </p:cNvPr>
            <p:cNvSpPr/>
            <p:nvPr/>
          </p:nvSpPr>
          <p:spPr>
            <a:xfrm>
              <a:off x="695326" y="4029163"/>
              <a:ext cx="2709372" cy="21544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vl="0"/>
              <a:r>
                <a:rPr lang="en-US" altLang="ko-KR" sz="14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Key Results :</a:t>
              </a:r>
              <a:endParaRPr lang="ko-KR" altLang="en-US" sz="24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5C87438-50B0-4C97-B40D-78065F8CA558}"/>
                </a:ext>
              </a:extLst>
            </p:cNvPr>
            <p:cNvSpPr/>
            <p:nvPr/>
          </p:nvSpPr>
          <p:spPr>
            <a:xfrm>
              <a:off x="695325" y="5261936"/>
              <a:ext cx="5629275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defRPr/>
              </a:pP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3. </a:t>
              </a:r>
              <a:r>
                <a:rPr lang="ko-KR" altLang="en-US" sz="2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지역별 출동건수 변화 요인 탐색</a:t>
              </a:r>
              <a:endParaRPr lang="ko-KR" altLang="en-US" sz="44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FF366981-61E1-AB11-93FD-CEA6A56931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973472" y="3358708"/>
            <a:ext cx="7042648" cy="6589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3E32DF9-F142-4114-805D-8316B59C688D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- 11 -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88665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계획 설정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기획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905AC9-84D7-E20A-23BF-4387DDA22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349282"/>
            <a:ext cx="7791450" cy="41594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5CAA64-75A7-4D03-93BB-E331E990C2AE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- 12 -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40728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FE848AA-2525-4992-A431-F21306D879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A88147-C23B-4BAB-8EFF-EE026F05C9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데이터 분석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AFC031-0DF7-4965-8DE4-6F20E9994B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1) </a:t>
            </a:r>
            <a:r>
              <a:rPr lang="ko-KR" altLang="en-US" dirty="0"/>
              <a:t>데이터 준비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C6BF77-7BA7-457F-92C1-6015D26CCC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2) </a:t>
            </a:r>
            <a:r>
              <a:rPr lang="ko-KR" altLang="en-US" dirty="0"/>
              <a:t>데이터 분석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A4B367BE-C00D-1F6F-4EB3-F88BC9D509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20298F02-6FE6-210F-4896-739C33C665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4194A8-51FA-4F5F-A211-178BC89508A1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- 13 -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94156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다리꼴 2">
            <a:extLst>
              <a:ext uri="{FF2B5EF4-FFF2-40B4-BE49-F238E27FC236}">
                <a16:creationId xmlns:a16="http://schemas.microsoft.com/office/drawing/2014/main" id="{7F4F93F7-DBDA-7B31-6CCE-A35ADD56F8BC}"/>
              </a:ext>
            </a:extLst>
          </p:cNvPr>
          <p:cNvSpPr/>
          <p:nvPr/>
        </p:nvSpPr>
        <p:spPr>
          <a:xfrm flipV="1">
            <a:off x="-385827" y="950121"/>
            <a:ext cx="5983369" cy="826005"/>
          </a:xfrm>
          <a:prstGeom prst="trapezoid">
            <a:avLst/>
          </a:prstGeom>
          <a:solidFill>
            <a:schemeClr val="tx2">
              <a:lumMod val="7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준비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73B3230-8FD1-4C13-9E26-D1BAA6636B21}"/>
              </a:ext>
            </a:extLst>
          </p:cNvPr>
          <p:cNvSpPr/>
          <p:nvPr/>
        </p:nvSpPr>
        <p:spPr>
          <a:xfrm>
            <a:off x="962703" y="1051024"/>
            <a:ext cx="8230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목표</a:t>
            </a: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: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 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 구급대원 </a:t>
            </a: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1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인당 출동건수 균등화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790B795-A817-4F8E-9E02-B92E2E6F33AD}"/>
              </a:ext>
            </a:extLst>
          </p:cNvPr>
          <p:cNvSpPr/>
          <p:nvPr/>
        </p:nvSpPr>
        <p:spPr>
          <a:xfrm>
            <a:off x="952935" y="1832404"/>
            <a:ext cx="95163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 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 호출 건수를 예측하면 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구급대원 </a:t>
            </a: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1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인당 출동건수를 균등화 가능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928BEFE9-1486-4744-8E87-284967010E4B}"/>
              </a:ext>
            </a:extLst>
          </p:cNvPr>
          <p:cNvSpPr/>
          <p:nvPr/>
        </p:nvSpPr>
        <p:spPr>
          <a:xfrm>
            <a:off x="952935" y="1393487"/>
            <a:ext cx="910076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‣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구급대원 수는 한정됨 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/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+mj-ea"/>
                <a:ea typeface="+mj-ea"/>
              </a:rPr>
              <a:t>기존 인원을 재분배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를 통해 목표 해결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C6A47299-0CCD-D8EA-660C-282AD13FA5B8}"/>
              </a:ext>
            </a:extLst>
          </p:cNvPr>
          <p:cNvGrpSpPr/>
          <p:nvPr/>
        </p:nvGrpSpPr>
        <p:grpSpPr>
          <a:xfrm>
            <a:off x="2906950" y="2806988"/>
            <a:ext cx="6378101" cy="2798762"/>
            <a:chOff x="2815600" y="2283113"/>
            <a:chExt cx="6378101" cy="2798762"/>
          </a:xfrm>
        </p:grpSpPr>
        <p:sp>
          <p:nvSpPr>
            <p:cNvPr id="4" name="같음 기호 3">
              <a:extLst>
                <a:ext uri="{FF2B5EF4-FFF2-40B4-BE49-F238E27FC236}">
                  <a16:creationId xmlns:a16="http://schemas.microsoft.com/office/drawing/2014/main" id="{73FA5B07-8D52-4FF7-977B-2AF1531740EA}"/>
                </a:ext>
              </a:extLst>
            </p:cNvPr>
            <p:cNvSpPr/>
            <p:nvPr/>
          </p:nvSpPr>
          <p:spPr>
            <a:xfrm>
              <a:off x="5825336" y="3307402"/>
              <a:ext cx="358629" cy="714931"/>
            </a:xfrm>
            <a:prstGeom prst="mathEqual">
              <a:avLst>
                <a:gd name="adj1" fmla="val 12959"/>
                <a:gd name="adj2" fmla="val 28187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22C2C151-82AC-72F9-70E4-BD26C78D428D}"/>
                </a:ext>
              </a:extLst>
            </p:cNvPr>
            <p:cNvGrpSpPr/>
            <p:nvPr/>
          </p:nvGrpSpPr>
          <p:grpSpPr>
            <a:xfrm>
              <a:off x="2815600" y="2283113"/>
              <a:ext cx="2798762" cy="2798762"/>
              <a:chOff x="3030538" y="2283113"/>
              <a:chExt cx="2798762" cy="2798762"/>
            </a:xfrm>
          </p:grpSpPr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7DBE63B7-0689-2344-66D1-09ED60E65DC6}"/>
                  </a:ext>
                </a:extLst>
              </p:cNvPr>
              <p:cNvSpPr/>
              <p:nvPr/>
            </p:nvSpPr>
            <p:spPr>
              <a:xfrm>
                <a:off x="3030538" y="2283113"/>
                <a:ext cx="2798762" cy="2798762"/>
              </a:xfrm>
              <a:prstGeom prst="ellipse">
                <a:avLst/>
              </a:prstGeom>
              <a:solidFill>
                <a:schemeClr val="bg2">
                  <a:lumMod val="10000"/>
                </a:schemeClr>
              </a:solidFill>
              <a:effectLst>
                <a:outerShdw blurRad="215900" sx="102000" sy="102000" algn="ctr" rotWithShape="0">
                  <a:srgbClr val="000000">
                    <a:alpha val="43137"/>
                  </a:srgbClr>
                </a:outerShdw>
              </a:effectLst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/>
                <a:endParaRPr lang="ko-KR" altLang="en-US" sz="4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329CF5EF-37FB-47A0-A8D9-953A0765F572}"/>
                  </a:ext>
                </a:extLst>
              </p:cNvPr>
              <p:cNvSpPr txBox="1"/>
              <p:nvPr/>
            </p:nvSpPr>
            <p:spPr>
              <a:xfrm>
                <a:off x="4060428" y="2925494"/>
                <a:ext cx="73898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5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KoPub돋움체 Bold"/>
                    <a:ea typeface="KoPub돋움체 Bold"/>
                    <a:cs typeface="+mn-cs"/>
                  </a:rPr>
                  <a:t>지역</a:t>
                </a:r>
                <a:r>
                  <a:rPr kumimoji="0" lang="en-US" altLang="ko-KR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5">
                        <a:lumMod val="60000"/>
                        <a:lumOff val="40000"/>
                      </a:schemeClr>
                    </a:solidFill>
                    <a:effectLst/>
                    <a:uLnTx/>
                    <a:uFillTx/>
                    <a:latin typeface="KoPub돋움체 Bold"/>
                    <a:ea typeface="KoPub돋움체 Bold"/>
                    <a:cs typeface="+mn-cs"/>
                  </a:rPr>
                  <a:t>A</a:t>
                </a: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5">
                      <a:lumMod val="60000"/>
                      <a:lumOff val="40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endParaRPr>
              </a:p>
            </p:txBody>
          </p: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74C7BDED-9BDD-376B-5A1B-E4ACB2DCCE8C}"/>
                  </a:ext>
                </a:extLst>
              </p:cNvPr>
              <p:cNvGrpSpPr/>
              <p:nvPr/>
            </p:nvGrpSpPr>
            <p:grpSpPr>
              <a:xfrm>
                <a:off x="3262297" y="3379255"/>
                <a:ext cx="2335245" cy="895850"/>
                <a:chOff x="4611344" y="3477648"/>
                <a:chExt cx="2335245" cy="895850"/>
              </a:xfrm>
            </p:grpSpPr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B104140F-66D2-4A47-9DB6-EC709DB0E2A4}"/>
                    </a:ext>
                  </a:extLst>
                </p:cNvPr>
                <p:cNvSpPr txBox="1"/>
                <p:nvPr/>
              </p:nvSpPr>
              <p:spPr>
                <a:xfrm>
                  <a:off x="4618392" y="4004166"/>
                  <a:ext cx="2321148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effectLst/>
                      <a:uLnTx/>
                      <a:uFillTx/>
                      <a:latin typeface="KoPub돋움체 Bold"/>
                      <a:ea typeface="KoPub돋움체 Bold"/>
                      <a:cs typeface="+mn-cs"/>
                    </a:rPr>
                    <a:t>지역별 구급대원 수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E60FEF9-4A39-4612-AEEE-D37CE5C0B144}"/>
                    </a:ext>
                  </a:extLst>
                </p:cNvPr>
                <p:cNvSpPr txBox="1"/>
                <p:nvPr/>
              </p:nvSpPr>
              <p:spPr>
                <a:xfrm>
                  <a:off x="4752243" y="3477648"/>
                  <a:ext cx="2053447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effectLst/>
                      <a:uLnTx/>
                      <a:uFillTx/>
                      <a:latin typeface="KoPub돋움체 Bold"/>
                      <a:ea typeface="KoPub돋움체 Bold"/>
                      <a:cs typeface="+mn-cs"/>
                    </a:rPr>
                    <a:t>지역별 출동 건수</a:t>
                  </a:r>
                </a:p>
              </p:txBody>
            </p:sp>
            <p:cxnSp>
              <p:nvCxnSpPr>
                <p:cNvPr id="7" name="직선 연결선 6">
                  <a:extLst>
                    <a:ext uri="{FF2B5EF4-FFF2-40B4-BE49-F238E27FC236}">
                      <a16:creationId xmlns:a16="http://schemas.microsoft.com/office/drawing/2014/main" id="{C5206945-860E-E2BF-B3C6-C32CB75E4AD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611344" y="3925573"/>
                  <a:ext cx="2335245" cy="0"/>
                </a:xfrm>
                <a:prstGeom prst="line">
                  <a:avLst/>
                </a:prstGeom>
                <a:ln w="28575">
                  <a:solidFill>
                    <a:schemeClr val="accent5">
                      <a:lumMod val="20000"/>
                      <a:lumOff val="8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1B6292C0-7D6F-2B25-C9D7-9F704D94A9A5}"/>
                </a:ext>
              </a:extLst>
            </p:cNvPr>
            <p:cNvGrpSpPr/>
            <p:nvPr/>
          </p:nvGrpSpPr>
          <p:grpSpPr>
            <a:xfrm>
              <a:off x="6394939" y="2283113"/>
              <a:ext cx="2798762" cy="2798762"/>
              <a:chOff x="6394939" y="2283113"/>
              <a:chExt cx="2798762" cy="2798762"/>
            </a:xfrm>
          </p:grpSpPr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F72E604C-46B8-2A8E-041C-DD1B48390F0B}"/>
                  </a:ext>
                </a:extLst>
              </p:cNvPr>
              <p:cNvSpPr/>
              <p:nvPr/>
            </p:nvSpPr>
            <p:spPr>
              <a:xfrm>
                <a:off x="6394939" y="2283113"/>
                <a:ext cx="2798762" cy="2798762"/>
              </a:xfrm>
              <a:prstGeom prst="ellips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215900" sx="102000" sy="102000" algn="ctr" rotWithShape="0">
                  <a:srgbClr val="E3E6F0">
                    <a:alpha val="43000"/>
                  </a:srgbClr>
                </a:outerShdw>
              </a:effectLst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/>
                <a:endParaRPr lang="ko-KR" altLang="en-US" sz="4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FA03824-C009-46D0-93D9-A922210D5B55}"/>
                  </a:ext>
                </a:extLst>
              </p:cNvPr>
              <p:cNvSpPr txBox="1"/>
              <p:nvPr/>
            </p:nvSpPr>
            <p:spPr>
              <a:xfrm>
                <a:off x="7424830" y="2925494"/>
                <a:ext cx="738984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50000"/>
                      </a:schemeClr>
                    </a:solidFill>
                    <a:effectLst/>
                    <a:uLnTx/>
                    <a:uFillTx/>
                    <a:latin typeface="KoPub돋움체 Bold"/>
                    <a:ea typeface="KoPub돋움체 Bold"/>
                    <a:cs typeface="+mn-cs"/>
                  </a:rPr>
                  <a:t>지역</a:t>
                </a:r>
                <a:r>
                  <a:rPr kumimoji="0" lang="en-US" altLang="ko-KR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6">
                        <a:lumMod val="50000"/>
                      </a:schemeClr>
                    </a:solidFill>
                    <a:effectLst/>
                    <a:uLnTx/>
                    <a:uFillTx/>
                    <a:latin typeface="KoPub돋움체 Bold"/>
                    <a:ea typeface="KoPub돋움체 Bold"/>
                    <a:cs typeface="+mn-cs"/>
                  </a:rPr>
                  <a:t>B</a:t>
                </a: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>
                      <a:lumMod val="50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endParaRPr>
              </a:p>
            </p:txBody>
          </p: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E233FEA5-6D6B-5A7C-6C69-27310303416B}"/>
                  </a:ext>
                </a:extLst>
              </p:cNvPr>
              <p:cNvGrpSpPr/>
              <p:nvPr/>
            </p:nvGrpSpPr>
            <p:grpSpPr>
              <a:xfrm>
                <a:off x="6626698" y="3379255"/>
                <a:ext cx="2335245" cy="895850"/>
                <a:chOff x="8062333" y="3477648"/>
                <a:chExt cx="2335245" cy="895850"/>
              </a:xfrm>
            </p:grpSpPr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2B0FA2E-51F5-459D-90A3-B25016094B75}"/>
                    </a:ext>
                  </a:extLst>
                </p:cNvPr>
                <p:cNvSpPr txBox="1"/>
                <p:nvPr/>
              </p:nvSpPr>
              <p:spPr>
                <a:xfrm>
                  <a:off x="8069381" y="4004166"/>
                  <a:ext cx="2321148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50000"/>
                        </a:schemeClr>
                      </a:solidFill>
                      <a:effectLst/>
                      <a:uLnTx/>
                      <a:uFillTx/>
                      <a:latin typeface="KoPub돋움체 Bold"/>
                      <a:ea typeface="KoPub돋움체 Bold"/>
                      <a:cs typeface="+mn-cs"/>
                    </a:rPr>
                    <a:t>지역별 구급대원 수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424B95D7-B87A-4850-81E6-3406E86CF5CF}"/>
                    </a:ext>
                  </a:extLst>
                </p:cNvPr>
                <p:cNvSpPr txBox="1"/>
                <p:nvPr/>
              </p:nvSpPr>
              <p:spPr>
                <a:xfrm>
                  <a:off x="8203232" y="3477648"/>
                  <a:ext cx="2053447" cy="36933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 anchorCtr="0">
                  <a:spAutoFit/>
                </a:bodyPr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ko-KR" altLang="en-US" sz="2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chemeClr val="tx2">
                          <a:lumMod val="50000"/>
                        </a:schemeClr>
                      </a:solidFill>
                      <a:effectLst/>
                      <a:uLnTx/>
                      <a:uFillTx/>
                      <a:latin typeface="KoPub돋움체 Bold"/>
                      <a:ea typeface="KoPub돋움체 Bold"/>
                      <a:cs typeface="+mn-cs"/>
                    </a:rPr>
                    <a:t>지역별 출동 건수</a:t>
                  </a:r>
                </a:p>
              </p:txBody>
            </p:sp>
            <p:cxnSp>
              <p:nvCxnSpPr>
                <p:cNvPr id="9" name="직선 연결선 8">
                  <a:extLst>
                    <a:ext uri="{FF2B5EF4-FFF2-40B4-BE49-F238E27FC236}">
                      <a16:creationId xmlns:a16="http://schemas.microsoft.com/office/drawing/2014/main" id="{E20E493C-EA01-62AC-C6B3-7EC51A7DE7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62333" y="3925573"/>
                  <a:ext cx="2335245" cy="0"/>
                </a:xfrm>
                <a:prstGeom prst="line">
                  <a:avLst/>
                </a:prstGeom>
                <a:ln w="28575">
                  <a:solidFill>
                    <a:schemeClr val="tx2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36" name="그림 35">
            <a:extLst>
              <a:ext uri="{FF2B5EF4-FFF2-40B4-BE49-F238E27FC236}">
                <a16:creationId xmlns:a16="http://schemas.microsoft.com/office/drawing/2014/main" id="{C3326D08-1FE2-67B4-A0A7-3BEEEFF0B4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1226743" y="2169615"/>
            <a:ext cx="2279459" cy="5265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FE883B9-A743-4F7D-A3AF-7B2BB4E06E02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- 14 -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5022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준비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EA62B892-D48C-3704-171E-58389F80157A}"/>
              </a:ext>
            </a:extLst>
          </p:cNvPr>
          <p:cNvSpPr/>
          <p:nvPr/>
        </p:nvSpPr>
        <p:spPr>
          <a:xfrm>
            <a:off x="2175894" y="1376710"/>
            <a:ext cx="7766458" cy="34623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돋움체 Bold"/>
                <a:ea typeface="KoPub돋움체 Bold"/>
              </a:rPr>
              <a:t>All Data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BB735F7D-E0E3-8B19-43D1-959963BC6482}"/>
              </a:ext>
            </a:extLst>
          </p:cNvPr>
          <p:cNvGrpSpPr/>
          <p:nvPr/>
        </p:nvGrpSpPr>
        <p:grpSpPr>
          <a:xfrm>
            <a:off x="2617896" y="1982402"/>
            <a:ext cx="6956207" cy="4120936"/>
            <a:chOff x="2511643" y="1982402"/>
            <a:chExt cx="6956207" cy="4120936"/>
          </a:xfrm>
        </p:grpSpPr>
        <p:sp>
          <p:nvSpPr>
            <p:cNvPr id="23" name="순서도: 대체 처리 22">
              <a:extLst>
                <a:ext uri="{FF2B5EF4-FFF2-40B4-BE49-F238E27FC236}">
                  <a16:creationId xmlns:a16="http://schemas.microsoft.com/office/drawing/2014/main" id="{01E5F9B8-1407-8B8A-570F-CAC4530A4DC7}"/>
                </a:ext>
              </a:extLst>
            </p:cNvPr>
            <p:cNvSpPr/>
            <p:nvPr/>
          </p:nvSpPr>
          <p:spPr>
            <a:xfrm>
              <a:off x="2511643" y="1982402"/>
              <a:ext cx="6956207" cy="437800"/>
            </a:xfrm>
            <a:prstGeom prst="flowChartAlternateProcess">
              <a:avLst/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30" name="순서도: 대체 처리 29">
              <a:extLst>
                <a:ext uri="{FF2B5EF4-FFF2-40B4-BE49-F238E27FC236}">
                  <a16:creationId xmlns:a16="http://schemas.microsoft.com/office/drawing/2014/main" id="{7FD790E6-4AD2-9CEE-998B-9FF450C5007C}"/>
                </a:ext>
              </a:extLst>
            </p:cNvPr>
            <p:cNvSpPr/>
            <p:nvPr/>
          </p:nvSpPr>
          <p:spPr>
            <a:xfrm>
              <a:off x="2511643" y="2596258"/>
              <a:ext cx="6956207" cy="437800"/>
            </a:xfrm>
            <a:prstGeom prst="flowChartAlternateProcess">
              <a:avLst/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34" name="순서도: 대체 처리 33">
              <a:extLst>
                <a:ext uri="{FF2B5EF4-FFF2-40B4-BE49-F238E27FC236}">
                  <a16:creationId xmlns:a16="http://schemas.microsoft.com/office/drawing/2014/main" id="{D769BEFF-746D-A9D1-7762-8E06C1779BAF}"/>
                </a:ext>
              </a:extLst>
            </p:cNvPr>
            <p:cNvSpPr/>
            <p:nvPr/>
          </p:nvSpPr>
          <p:spPr>
            <a:xfrm>
              <a:off x="2511643" y="3210114"/>
              <a:ext cx="6956207" cy="437800"/>
            </a:xfrm>
            <a:prstGeom prst="flowChartAlternateProcess">
              <a:avLst/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38" name="순서도: 대체 처리 37">
              <a:extLst>
                <a:ext uri="{FF2B5EF4-FFF2-40B4-BE49-F238E27FC236}">
                  <a16:creationId xmlns:a16="http://schemas.microsoft.com/office/drawing/2014/main" id="{733192F3-6DA7-7F8D-600A-7FA7F3B44658}"/>
                </a:ext>
              </a:extLst>
            </p:cNvPr>
            <p:cNvSpPr/>
            <p:nvPr/>
          </p:nvSpPr>
          <p:spPr>
            <a:xfrm>
              <a:off x="2511643" y="3823970"/>
              <a:ext cx="6956207" cy="437800"/>
            </a:xfrm>
            <a:prstGeom prst="flowChartAlternateProcess">
              <a:avLst/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42" name="순서도: 대체 처리 41">
              <a:extLst>
                <a:ext uri="{FF2B5EF4-FFF2-40B4-BE49-F238E27FC236}">
                  <a16:creationId xmlns:a16="http://schemas.microsoft.com/office/drawing/2014/main" id="{A4B0B4F5-74EB-0192-88B2-984B64389CE6}"/>
                </a:ext>
              </a:extLst>
            </p:cNvPr>
            <p:cNvSpPr/>
            <p:nvPr/>
          </p:nvSpPr>
          <p:spPr>
            <a:xfrm>
              <a:off x="2511643" y="4437826"/>
              <a:ext cx="6956207" cy="437800"/>
            </a:xfrm>
            <a:prstGeom prst="flowChartAlternateProcess">
              <a:avLst/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46" name="순서도: 대체 처리 45">
              <a:extLst>
                <a:ext uri="{FF2B5EF4-FFF2-40B4-BE49-F238E27FC236}">
                  <a16:creationId xmlns:a16="http://schemas.microsoft.com/office/drawing/2014/main" id="{61750293-78D9-05AD-BAE9-3D6CCBE9EA9D}"/>
                </a:ext>
              </a:extLst>
            </p:cNvPr>
            <p:cNvSpPr/>
            <p:nvPr/>
          </p:nvSpPr>
          <p:spPr>
            <a:xfrm>
              <a:off x="2511643" y="5051682"/>
              <a:ext cx="6956207" cy="437800"/>
            </a:xfrm>
            <a:prstGeom prst="flowChartAlternateProcess">
              <a:avLst/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50" name="순서도: 대체 처리 49">
              <a:extLst>
                <a:ext uri="{FF2B5EF4-FFF2-40B4-BE49-F238E27FC236}">
                  <a16:creationId xmlns:a16="http://schemas.microsoft.com/office/drawing/2014/main" id="{ADF27EB4-A9B4-C11A-1DF2-C705184E88B0}"/>
                </a:ext>
              </a:extLst>
            </p:cNvPr>
            <p:cNvSpPr/>
            <p:nvPr/>
          </p:nvSpPr>
          <p:spPr>
            <a:xfrm>
              <a:off x="2511643" y="5665538"/>
              <a:ext cx="6956207" cy="437800"/>
            </a:xfrm>
            <a:prstGeom prst="flowChartAlternateProcess">
              <a:avLst/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A99DEDC3-D16A-BE60-8C2D-46B1ED6443D7}"/>
                </a:ext>
              </a:extLst>
            </p:cNvPr>
            <p:cNvSpPr/>
            <p:nvPr/>
          </p:nvSpPr>
          <p:spPr>
            <a:xfrm>
              <a:off x="2857501" y="2071464"/>
              <a:ext cx="2602896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경기도 소방서  구급활동 현황 데이터</a:t>
              </a: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566BF17F-13BB-B1F6-5AA5-1E6C12F0FA0C}"/>
                </a:ext>
              </a:extLst>
            </p:cNvPr>
            <p:cNvSpPr/>
            <p:nvPr/>
          </p:nvSpPr>
          <p:spPr>
            <a:xfrm>
              <a:off x="5822579" y="2071465"/>
              <a:ext cx="1480214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effectLst/>
                </a:rPr>
                <a:t>2019-02-03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89974E52-3809-7070-9258-CEFBF6D3D846}"/>
                </a:ext>
              </a:extLst>
            </p:cNvPr>
            <p:cNvSpPr/>
            <p:nvPr/>
          </p:nvSpPr>
          <p:spPr>
            <a:xfrm>
              <a:off x="7664976" y="2071465"/>
              <a:ext cx="1402295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공공데이터 포털</a:t>
              </a: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558C4DFC-5ACC-1F2D-A5BE-075C44892ACC}"/>
                </a:ext>
              </a:extLst>
            </p:cNvPr>
            <p:cNvSpPr/>
            <p:nvPr/>
          </p:nvSpPr>
          <p:spPr>
            <a:xfrm>
              <a:off x="2857501" y="2685321"/>
              <a:ext cx="2602896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119_</a:t>
              </a:r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구급활동실적</a:t>
              </a: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AFE34BFB-AB42-E904-A5D1-105FB58F479A}"/>
                </a:ext>
              </a:extLst>
            </p:cNvPr>
            <p:cNvSpPr/>
            <p:nvPr/>
          </p:nvSpPr>
          <p:spPr>
            <a:xfrm>
              <a:off x="5822579" y="2685321"/>
              <a:ext cx="1480214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effectLst/>
                </a:rPr>
                <a:t>2022-11-18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EE1B5F22-70D8-3AFD-458D-B746ED95BDB1}"/>
                </a:ext>
              </a:extLst>
            </p:cNvPr>
            <p:cNvSpPr/>
            <p:nvPr/>
          </p:nvSpPr>
          <p:spPr>
            <a:xfrm>
              <a:off x="7664976" y="2685321"/>
              <a:ext cx="1402295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effectLst/>
                </a:rPr>
                <a:t>경기통계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752F41F0-E6BE-0FB1-954C-78AF120BEA39}"/>
                </a:ext>
              </a:extLst>
            </p:cNvPr>
            <p:cNvSpPr/>
            <p:nvPr/>
          </p:nvSpPr>
          <p:spPr>
            <a:xfrm>
              <a:off x="2857501" y="3299177"/>
              <a:ext cx="2602896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119_</a:t>
              </a:r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구조활동실적 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3ACD22C4-3E60-8AF7-22D5-1CD992D7D457}"/>
                </a:ext>
              </a:extLst>
            </p:cNvPr>
            <p:cNvSpPr/>
            <p:nvPr/>
          </p:nvSpPr>
          <p:spPr>
            <a:xfrm>
              <a:off x="5822579" y="3299177"/>
              <a:ext cx="1480214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effectLst/>
                </a:rPr>
                <a:t>2022-07-20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E9BA9C91-2A6F-3CD1-6759-6A634DA8B9F9}"/>
                </a:ext>
              </a:extLst>
            </p:cNvPr>
            <p:cNvSpPr/>
            <p:nvPr/>
          </p:nvSpPr>
          <p:spPr>
            <a:xfrm>
              <a:off x="7664976" y="3299177"/>
              <a:ext cx="1402295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effectLst/>
                </a:rPr>
                <a:t>경기통계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F36683EE-87CE-157A-64E2-9204D966DBEB}"/>
                </a:ext>
              </a:extLst>
            </p:cNvPr>
            <p:cNvSpPr/>
            <p:nvPr/>
          </p:nvSpPr>
          <p:spPr>
            <a:xfrm>
              <a:off x="2857501" y="3913033"/>
              <a:ext cx="2602896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가구원수별</a:t>
              </a:r>
              <a:r>
                <a:rPr lang="en-US" altLang="ko-KR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_</a:t>
              </a:r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가구</a:t>
              </a:r>
              <a:r>
                <a:rPr lang="en-US" altLang="ko-KR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_</a:t>
              </a:r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일반가구</a:t>
              </a:r>
            </a:p>
          </p:txBody>
        </p:sp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D04D1F55-DE2B-B6C8-4F45-40212E0F0BA0}"/>
                </a:ext>
              </a:extLst>
            </p:cNvPr>
            <p:cNvSpPr/>
            <p:nvPr/>
          </p:nvSpPr>
          <p:spPr>
            <a:xfrm>
              <a:off x="5822579" y="3913033"/>
              <a:ext cx="1480214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effectLst/>
                </a:rPr>
                <a:t>2022-05-25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73EC7334-37C7-2C44-2F2A-D2246B5CEA43}"/>
                </a:ext>
              </a:extLst>
            </p:cNvPr>
            <p:cNvSpPr/>
            <p:nvPr/>
          </p:nvSpPr>
          <p:spPr>
            <a:xfrm>
              <a:off x="7664976" y="3913033"/>
              <a:ext cx="1402295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effectLst/>
                </a:rPr>
                <a:t>경기통계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0F1DFA24-D20B-779F-6056-8E0C838F006D}"/>
                </a:ext>
              </a:extLst>
            </p:cNvPr>
            <p:cNvSpPr/>
            <p:nvPr/>
          </p:nvSpPr>
          <p:spPr>
            <a:xfrm>
              <a:off x="2857501" y="4526889"/>
              <a:ext cx="2602896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소방대상물 현황 </a:t>
              </a: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C30B3D6C-7F62-DBBE-69A9-0817DA4C73EE}"/>
                </a:ext>
              </a:extLst>
            </p:cNvPr>
            <p:cNvSpPr/>
            <p:nvPr/>
          </p:nvSpPr>
          <p:spPr>
            <a:xfrm>
              <a:off x="5822579" y="4526889"/>
              <a:ext cx="1480214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effectLst/>
                </a:rPr>
                <a:t>2022-06-21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187B7077-A9C8-BE54-4B58-2EA59C6B2E7C}"/>
                </a:ext>
              </a:extLst>
            </p:cNvPr>
            <p:cNvSpPr/>
            <p:nvPr/>
          </p:nvSpPr>
          <p:spPr>
            <a:xfrm>
              <a:off x="7664976" y="4526889"/>
              <a:ext cx="1402295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effectLst/>
                </a:rPr>
                <a:t>경기통계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3CCAB387-EE9E-F6C9-058B-F9DF7E9C6D38}"/>
                </a:ext>
              </a:extLst>
            </p:cNvPr>
            <p:cNvSpPr/>
            <p:nvPr/>
          </p:nvSpPr>
          <p:spPr>
            <a:xfrm>
              <a:off x="2857501" y="5140745"/>
              <a:ext cx="2602896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독거노인</a:t>
              </a:r>
              <a:r>
                <a:rPr lang="en-US" altLang="ko-KR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_</a:t>
              </a:r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현황</a:t>
              </a:r>
              <a:r>
                <a:rPr lang="en-US" altLang="ko-KR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_</a:t>
              </a:r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연령별</a:t>
              </a: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26756955-EE89-D221-D220-E001F65902F7}"/>
                </a:ext>
              </a:extLst>
            </p:cNvPr>
            <p:cNvSpPr/>
            <p:nvPr/>
          </p:nvSpPr>
          <p:spPr>
            <a:xfrm>
              <a:off x="5822579" y="5140745"/>
              <a:ext cx="1480214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effectLst/>
                </a:rPr>
                <a:t>2022-06-02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F79CA7AA-C13D-BD6B-79D0-825DAC4BC406}"/>
                </a:ext>
              </a:extLst>
            </p:cNvPr>
            <p:cNvSpPr/>
            <p:nvPr/>
          </p:nvSpPr>
          <p:spPr>
            <a:xfrm>
              <a:off x="7664976" y="5140745"/>
              <a:ext cx="1402295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effectLst/>
                </a:rPr>
                <a:t>경기통계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9AD2A05F-6A7C-8C4B-C4BD-6D222702FC11}"/>
                </a:ext>
              </a:extLst>
            </p:cNvPr>
            <p:cNvSpPr/>
            <p:nvPr/>
          </p:nvSpPr>
          <p:spPr>
            <a:xfrm>
              <a:off x="2857501" y="5754601"/>
              <a:ext cx="2602896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dirty="0" err="1">
                  <a:solidFill>
                    <a:schemeClr val="bg1"/>
                  </a:solidFill>
                  <a:latin typeface="KoPub돋움체 Bold"/>
                  <a:ea typeface="KoPub돋움체 Bold"/>
                </a:rPr>
                <a:t>시군별</a:t>
              </a:r>
              <a:r>
                <a:rPr lang="en-US" altLang="ko-KR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_</a:t>
              </a:r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연령별</a:t>
              </a:r>
              <a:r>
                <a:rPr lang="en-US" altLang="ko-KR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_</a:t>
              </a:r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인구</a:t>
              </a:r>
              <a:r>
                <a:rPr lang="en-US" altLang="ko-KR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_</a:t>
              </a:r>
              <a:r>
                <a:rPr lang="ko-KR" altLang="en-US" sz="12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외국인제외</a:t>
              </a:r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67AD9E86-398B-53B9-2C36-A7E1E3059649}"/>
                </a:ext>
              </a:extLst>
            </p:cNvPr>
            <p:cNvSpPr/>
            <p:nvPr/>
          </p:nvSpPr>
          <p:spPr>
            <a:xfrm>
              <a:off x="5822579" y="5754601"/>
              <a:ext cx="1480214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effectLst/>
                </a:rPr>
                <a:t>2022-11-02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43AC55B0-C9F6-8364-75DE-5106289CD3A0}"/>
                </a:ext>
              </a:extLst>
            </p:cNvPr>
            <p:cNvSpPr/>
            <p:nvPr/>
          </p:nvSpPr>
          <p:spPr>
            <a:xfrm>
              <a:off x="7664976" y="5754601"/>
              <a:ext cx="1402295" cy="25967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95000"/>
                <a:lumOff val="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chemeClr val="bg1"/>
                  </a:solidFill>
                  <a:effectLst/>
                </a:rPr>
                <a:t>경기통계</a:t>
              </a:r>
              <a:endParaRPr lang="ko-KR" altLang="en-US" sz="12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2A03B16E-C179-4522-83B1-6C665E58C416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- 15 -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1594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순서도: 대체 처리 16">
            <a:extLst>
              <a:ext uri="{FF2B5EF4-FFF2-40B4-BE49-F238E27FC236}">
                <a16:creationId xmlns:a16="http://schemas.microsoft.com/office/drawing/2014/main" id="{32394B88-E02A-2CD6-2104-C3F165337CDD}"/>
              </a:ext>
            </a:extLst>
          </p:cNvPr>
          <p:cNvSpPr/>
          <p:nvPr/>
        </p:nvSpPr>
        <p:spPr>
          <a:xfrm>
            <a:off x="4150456" y="1899000"/>
            <a:ext cx="1715524" cy="4248000"/>
          </a:xfrm>
          <a:prstGeom prst="flowChartAlternateProcess">
            <a:avLst/>
          </a:prstGeom>
          <a:solidFill>
            <a:srgbClr val="181E26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8" name="순서도: 대체 처리 17">
            <a:extLst>
              <a:ext uri="{FF2B5EF4-FFF2-40B4-BE49-F238E27FC236}">
                <a16:creationId xmlns:a16="http://schemas.microsoft.com/office/drawing/2014/main" id="{766E8C27-9CE3-7BFB-729C-B41B7E629454}"/>
              </a:ext>
            </a:extLst>
          </p:cNvPr>
          <p:cNvSpPr/>
          <p:nvPr/>
        </p:nvSpPr>
        <p:spPr>
          <a:xfrm>
            <a:off x="6313143" y="1899000"/>
            <a:ext cx="1715524" cy="2448000"/>
          </a:xfrm>
          <a:prstGeom prst="flowChartAlternateProcess">
            <a:avLst/>
          </a:prstGeom>
          <a:solidFill>
            <a:srgbClr val="181E26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9" name="순서도: 대체 처리 18">
            <a:extLst>
              <a:ext uri="{FF2B5EF4-FFF2-40B4-BE49-F238E27FC236}">
                <a16:creationId xmlns:a16="http://schemas.microsoft.com/office/drawing/2014/main" id="{335BDAE5-5427-5E39-CD90-B7BAB06200DF}"/>
              </a:ext>
            </a:extLst>
          </p:cNvPr>
          <p:cNvSpPr/>
          <p:nvPr/>
        </p:nvSpPr>
        <p:spPr>
          <a:xfrm>
            <a:off x="8475830" y="1899000"/>
            <a:ext cx="1715524" cy="3060000"/>
          </a:xfrm>
          <a:prstGeom prst="flowChartAlternateProcess">
            <a:avLst/>
          </a:prstGeom>
          <a:solidFill>
            <a:srgbClr val="181E26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6" name="순서도: 대체 처리 15">
            <a:extLst>
              <a:ext uri="{FF2B5EF4-FFF2-40B4-BE49-F238E27FC236}">
                <a16:creationId xmlns:a16="http://schemas.microsoft.com/office/drawing/2014/main" id="{6515886B-9FA4-02C3-21BA-9635E7CB8D43}"/>
              </a:ext>
            </a:extLst>
          </p:cNvPr>
          <p:cNvSpPr/>
          <p:nvPr/>
        </p:nvSpPr>
        <p:spPr>
          <a:xfrm>
            <a:off x="1987769" y="1899000"/>
            <a:ext cx="1715524" cy="3060000"/>
          </a:xfrm>
          <a:prstGeom prst="flowChartAlternateProcess">
            <a:avLst/>
          </a:prstGeom>
          <a:solidFill>
            <a:srgbClr val="181E26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준비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B00A233-5446-C86E-58D5-3C8F4B12CDCF}"/>
              </a:ext>
            </a:extLst>
          </p:cNvPr>
          <p:cNvGraphicFramePr>
            <a:graphicFrameLocks noGrp="1"/>
          </p:cNvGraphicFramePr>
          <p:nvPr/>
        </p:nvGraphicFramePr>
        <p:xfrm>
          <a:off x="4399458" y="2503197"/>
          <a:ext cx="1217520" cy="33706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520">
                  <a:extLst>
                    <a:ext uri="{9D8B030D-6E8A-4147-A177-3AD203B41FA5}">
                      <a16:colId xmlns:a16="http://schemas.microsoft.com/office/drawing/2014/main" val="690408992"/>
                    </a:ext>
                  </a:extLst>
                </a:gridCol>
              </a:tblGrid>
              <a:tr h="4213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신고년월일</a:t>
                      </a:r>
                      <a:endParaRPr lang="ko-KR" alt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277599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신고시각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1338045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출동년월일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3750049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출동시각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6189303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현장도착년월일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199264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현장도착시간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9569506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구조년월일</a:t>
                      </a:r>
                      <a:endParaRPr lang="ko-KR" alt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273509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구조 시각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282267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7D611DA-8447-CD9E-8475-B5093081AC10}"/>
              </a:ext>
            </a:extLst>
          </p:cNvPr>
          <p:cNvGraphicFramePr>
            <a:graphicFrameLocks noGrp="1"/>
          </p:cNvGraphicFramePr>
          <p:nvPr/>
        </p:nvGraphicFramePr>
        <p:xfrm>
          <a:off x="2236771" y="2503197"/>
          <a:ext cx="1217520" cy="2106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520">
                  <a:extLst>
                    <a:ext uri="{9D8B030D-6E8A-4147-A177-3AD203B41FA5}">
                      <a16:colId xmlns:a16="http://schemas.microsoft.com/office/drawing/2014/main" val="690408992"/>
                    </a:ext>
                  </a:extLst>
                </a:gridCol>
              </a:tblGrid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시군명</a:t>
                      </a:r>
                      <a:endParaRPr lang="ko-KR" altLang="en-US" sz="1100" b="0" i="0" u="none" strike="noStrike" kern="1200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277599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출동소방서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1338045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출동안전센터</a:t>
                      </a:r>
                      <a:r>
                        <a:rPr lang="en-US" altLang="ko-KR" sz="1100" b="0" i="0" u="none" strike="noStrike" kern="120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_</a:t>
                      </a:r>
                      <a:r>
                        <a:rPr lang="ko-KR" altLang="en-US" sz="1100" b="0" i="0" u="none" strike="noStrike" kern="120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지역대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3750049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접수경로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6189303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관할구분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7199264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052A34C-33FD-9648-519F-D5EE41C2637F}"/>
              </a:ext>
            </a:extLst>
          </p:cNvPr>
          <p:cNvGraphicFramePr>
            <a:graphicFrameLocks noGrp="1"/>
          </p:cNvGraphicFramePr>
          <p:nvPr/>
        </p:nvGraphicFramePr>
        <p:xfrm>
          <a:off x="6562145" y="2503197"/>
          <a:ext cx="1217520" cy="16853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520">
                  <a:extLst>
                    <a:ext uri="{9D8B030D-6E8A-4147-A177-3AD203B41FA5}">
                      <a16:colId xmlns:a16="http://schemas.microsoft.com/office/drawing/2014/main" val="690408992"/>
                    </a:ext>
                  </a:extLst>
                </a:gridCol>
              </a:tblGrid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환자연령대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277599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환자성별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1338045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외국인유무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3750049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의식상태 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6189303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6C5E11B0-C836-2552-FA2F-DEFD9DCB7DAE}"/>
              </a:ext>
            </a:extLst>
          </p:cNvPr>
          <p:cNvGraphicFramePr>
            <a:graphicFrameLocks noGrp="1"/>
          </p:cNvGraphicFramePr>
          <p:nvPr/>
        </p:nvGraphicFramePr>
        <p:xfrm>
          <a:off x="8724832" y="2503197"/>
          <a:ext cx="1217520" cy="2106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7520">
                  <a:extLst>
                    <a:ext uri="{9D8B030D-6E8A-4147-A177-3AD203B41FA5}">
                      <a16:colId xmlns:a16="http://schemas.microsoft.com/office/drawing/2014/main" val="690408992"/>
                    </a:ext>
                  </a:extLst>
                </a:gridCol>
              </a:tblGrid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긴급구조시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4277599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긴급구로구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1338045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긴급구로동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3750049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긴급구조리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6113461"/>
                  </a:ext>
                </a:extLst>
              </a:tr>
              <a:tr h="421326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거리</a:t>
                      </a:r>
                    </a:p>
                  </a:txBody>
                  <a:tcPr marL="7872" marR="7872" marT="9525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6189303"/>
                  </a:ext>
                </a:extLst>
              </a:tr>
            </a:tbl>
          </a:graphicData>
        </a:graphic>
      </p:graphicFrame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2B34488E-7B83-FA88-E0E7-24A2993F5E23}"/>
              </a:ext>
            </a:extLst>
          </p:cNvPr>
          <p:cNvSpPr/>
          <p:nvPr/>
        </p:nvSpPr>
        <p:spPr>
          <a:xfrm>
            <a:off x="2175894" y="2037052"/>
            <a:ext cx="1339275" cy="34623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돋움체 Bold"/>
                <a:ea typeface="KoPub돋움체 Bold"/>
              </a:rPr>
              <a:t>기본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75A517B-005D-6D19-E6FA-EEB5336A8ED7}"/>
              </a:ext>
            </a:extLst>
          </p:cNvPr>
          <p:cNvSpPr/>
          <p:nvPr/>
        </p:nvSpPr>
        <p:spPr>
          <a:xfrm>
            <a:off x="4338581" y="2037052"/>
            <a:ext cx="1339275" cy="34623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돋움체 Bold"/>
                <a:ea typeface="KoPub돋움체 Bold"/>
              </a:rPr>
              <a:t>시간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11417D6-C88D-B95A-6016-CF9CC48718B5}"/>
              </a:ext>
            </a:extLst>
          </p:cNvPr>
          <p:cNvSpPr/>
          <p:nvPr/>
        </p:nvSpPr>
        <p:spPr>
          <a:xfrm>
            <a:off x="6501268" y="2037052"/>
            <a:ext cx="1339275" cy="34623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돋움체 Bold"/>
                <a:ea typeface="KoPub돋움체 Bold"/>
              </a:rPr>
              <a:t>환자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E2B18622-027E-591D-7EB2-1BECB090DFD7}"/>
              </a:ext>
            </a:extLst>
          </p:cNvPr>
          <p:cNvSpPr/>
          <p:nvPr/>
        </p:nvSpPr>
        <p:spPr>
          <a:xfrm>
            <a:off x="8663955" y="2037052"/>
            <a:ext cx="1339275" cy="34623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돋움체 Bold"/>
                <a:ea typeface="KoPub돋움체 Bold"/>
              </a:rPr>
              <a:t>위치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9DC03F2-6721-537F-E73F-4DE4B6D5A564}"/>
              </a:ext>
            </a:extLst>
          </p:cNvPr>
          <p:cNvSpPr/>
          <p:nvPr/>
        </p:nvSpPr>
        <p:spPr>
          <a:xfrm>
            <a:off x="2175894" y="1376710"/>
            <a:ext cx="7766458" cy="34623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돋움체 Bold"/>
                <a:ea typeface="KoPub돋움체 Bold"/>
              </a:rPr>
              <a:t>메인 데이터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KoPub돋움체 Bold"/>
                <a:ea typeface="KoPub돋움체 Bold"/>
              </a:rPr>
              <a:t>–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돋움체 Bold"/>
                <a:ea typeface="KoPub돋움체 Bold"/>
              </a:rPr>
              <a:t>경기도 소방서 구급활동 현황 데이터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B36CB0-2353-42B9-9C56-CBDA35348428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- 16 -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629405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5B455B85-3321-AA83-E67B-A00BD0A5A92B}"/>
              </a:ext>
            </a:extLst>
          </p:cNvPr>
          <p:cNvCxnSpPr>
            <a:stCxn id="4" idx="6"/>
            <a:endCxn id="6" idx="1"/>
          </p:cNvCxnSpPr>
          <p:nvPr/>
        </p:nvCxnSpPr>
        <p:spPr>
          <a:xfrm>
            <a:off x="3594807" y="2465782"/>
            <a:ext cx="1248668" cy="1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654680B4-C5F9-8AE8-13BE-21CADE78A884}"/>
              </a:ext>
            </a:extLst>
          </p:cNvPr>
          <p:cNvCxnSpPr>
            <a:cxnSpLocks/>
            <a:stCxn id="2" idx="6"/>
            <a:endCxn id="7" idx="1"/>
          </p:cNvCxnSpPr>
          <p:nvPr/>
        </p:nvCxnSpPr>
        <p:spPr>
          <a:xfrm>
            <a:off x="3596795" y="4946040"/>
            <a:ext cx="1246679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8A9200A3-A6B8-99F0-7D52-4CEFBF6BF178}"/>
              </a:ext>
            </a:extLst>
          </p:cNvPr>
          <p:cNvCxnSpPr>
            <a:cxnSpLocks/>
            <a:stCxn id="6" idx="3"/>
            <a:endCxn id="23" idx="1"/>
          </p:cNvCxnSpPr>
          <p:nvPr/>
        </p:nvCxnSpPr>
        <p:spPr>
          <a:xfrm>
            <a:off x="6559550" y="2465783"/>
            <a:ext cx="1517618" cy="95993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3E6F1C3-3546-2D7A-BB20-BD560E2AB857}"/>
              </a:ext>
            </a:extLst>
          </p:cNvPr>
          <p:cNvCxnSpPr>
            <a:cxnSpLocks/>
            <a:stCxn id="7" idx="3"/>
            <a:endCxn id="23" idx="1"/>
          </p:cNvCxnSpPr>
          <p:nvPr/>
        </p:nvCxnSpPr>
        <p:spPr>
          <a:xfrm flipV="1">
            <a:off x="6559549" y="3425713"/>
            <a:ext cx="1517619" cy="1520327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양적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C08654D-0C33-EF64-B286-F669ED4E3687}"/>
              </a:ext>
            </a:extLst>
          </p:cNvPr>
          <p:cNvGrpSpPr/>
          <p:nvPr/>
        </p:nvGrpSpPr>
        <p:grpSpPr>
          <a:xfrm>
            <a:off x="4843474" y="4402163"/>
            <a:ext cx="1716075" cy="1087754"/>
            <a:chOff x="1721134" y="4443097"/>
            <a:chExt cx="1716075" cy="1087754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4E58F25-7472-6FAA-C040-08C1345EBE56}"/>
                </a:ext>
              </a:extLst>
            </p:cNvPr>
            <p:cNvSpPr/>
            <p:nvPr/>
          </p:nvSpPr>
          <p:spPr>
            <a:xfrm>
              <a:off x="1721134" y="4443097"/>
              <a:ext cx="1716075" cy="1087754"/>
            </a:xfrm>
            <a:prstGeom prst="roundRect">
              <a:avLst>
                <a:gd name="adj" fmla="val 35315"/>
              </a:avLst>
            </a:prstGeom>
            <a:solidFill>
              <a:schemeClr val="bg2">
                <a:lumMod val="10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78BE46E-A8FD-47DE-B851-EA4E9EA0AAD2}"/>
                </a:ext>
              </a:extLst>
            </p:cNvPr>
            <p:cNvSpPr txBox="1"/>
            <p:nvPr/>
          </p:nvSpPr>
          <p:spPr>
            <a:xfrm>
              <a:off x="2043767" y="4617642"/>
              <a:ext cx="1070807" cy="7386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지역별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출동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건수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AB5BCED4-97DD-5AF6-EEA4-72098B7F4910}"/>
              </a:ext>
            </a:extLst>
          </p:cNvPr>
          <p:cNvGrpSpPr/>
          <p:nvPr/>
        </p:nvGrpSpPr>
        <p:grpSpPr>
          <a:xfrm>
            <a:off x="4843475" y="1906520"/>
            <a:ext cx="1716075" cy="1118525"/>
            <a:chOff x="4976301" y="3636654"/>
            <a:chExt cx="1716075" cy="1118525"/>
          </a:xfrm>
          <a:solidFill>
            <a:srgbClr val="1C232C"/>
          </a:solidFill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D6652CE7-5006-08DE-D4DB-5170D1ED4900}"/>
                </a:ext>
              </a:extLst>
            </p:cNvPr>
            <p:cNvSpPr/>
            <p:nvPr/>
          </p:nvSpPr>
          <p:spPr>
            <a:xfrm>
              <a:off x="4976301" y="3636654"/>
              <a:ext cx="1716075" cy="1118525"/>
            </a:xfrm>
            <a:prstGeom prst="roundRect">
              <a:avLst>
                <a:gd name="adj" fmla="val 35315"/>
              </a:avLst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2B63AC0-17E0-4FF3-AC0F-E9D88757CC50}"/>
                </a:ext>
              </a:extLst>
            </p:cNvPr>
            <p:cNvSpPr txBox="1"/>
            <p:nvPr/>
          </p:nvSpPr>
          <p:spPr>
            <a:xfrm>
              <a:off x="5432786" y="3826585"/>
              <a:ext cx="803105" cy="738664"/>
            </a:xfrm>
            <a:prstGeom prst="rect">
              <a:avLst/>
            </a:prstGeom>
            <a:grpFill/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지역별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인구수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55E513B-05AA-4172-40E5-41404A5D2FC8}"/>
              </a:ext>
            </a:extLst>
          </p:cNvPr>
          <p:cNvGrpSpPr/>
          <p:nvPr/>
        </p:nvGrpSpPr>
        <p:grpSpPr>
          <a:xfrm>
            <a:off x="3889138" y="5068758"/>
            <a:ext cx="605935" cy="792790"/>
            <a:chOff x="1573611" y="3100052"/>
            <a:chExt cx="605935" cy="79279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975BEE9-B748-481F-A65A-51A060F7FB02}"/>
                </a:ext>
              </a:extLst>
            </p:cNvPr>
            <p:cNvSpPr txBox="1"/>
            <p:nvPr/>
          </p:nvSpPr>
          <p:spPr>
            <a:xfrm>
              <a:off x="1573611" y="3338844"/>
              <a:ext cx="605935" cy="55399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지역별</a:t>
              </a:r>
              <a:endPara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그</a:t>
              </a:r>
              <a:r>
                <a:rPr lang="ko-KR" altLang="en-US" dirty="0" err="1">
                  <a:solidFill>
                    <a:schemeClr val="bg1"/>
                  </a:solidFill>
                  <a:latin typeface="KoPub돋움체 Bold"/>
                  <a:ea typeface="KoPub돋움체 Bold"/>
                </a:rPr>
                <a:t>룹화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5499221B-33FD-2E80-B261-61E2E6CBE036}"/>
                </a:ext>
              </a:extLst>
            </p:cNvPr>
            <p:cNvSpPr/>
            <p:nvPr/>
          </p:nvSpPr>
          <p:spPr>
            <a:xfrm flipH="1">
              <a:off x="1797684" y="3100052"/>
              <a:ext cx="157788" cy="136024"/>
            </a:xfrm>
            <a:prstGeom prst="triangle">
              <a:avLst/>
            </a:prstGeom>
            <a:solidFill>
              <a:schemeClr val="bg1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C69B9DF9-65CE-9B8E-B702-FDADD6F5FE9C}"/>
              </a:ext>
            </a:extLst>
          </p:cNvPr>
          <p:cNvGrpSpPr/>
          <p:nvPr/>
        </p:nvGrpSpPr>
        <p:grpSpPr>
          <a:xfrm>
            <a:off x="1520345" y="3907815"/>
            <a:ext cx="2076450" cy="2076450"/>
            <a:chOff x="182606" y="3807107"/>
            <a:chExt cx="2076450" cy="2076450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C2E3E3C-2251-B825-6089-C4186F4EE2B0}"/>
                </a:ext>
              </a:extLst>
            </p:cNvPr>
            <p:cNvSpPr/>
            <p:nvPr/>
          </p:nvSpPr>
          <p:spPr>
            <a:xfrm>
              <a:off x="182606" y="3807107"/>
              <a:ext cx="2076450" cy="2076450"/>
            </a:xfrm>
            <a:prstGeom prst="ellipse">
              <a:avLst/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75410390-4BD2-B07F-7891-AE49358847F8}"/>
                </a:ext>
              </a:extLst>
            </p:cNvPr>
            <p:cNvGrpSpPr/>
            <p:nvPr/>
          </p:nvGrpSpPr>
          <p:grpSpPr>
            <a:xfrm>
              <a:off x="372843" y="4367290"/>
              <a:ext cx="1695977" cy="956084"/>
              <a:chOff x="1657087" y="1662826"/>
              <a:chExt cx="1695977" cy="956084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9765EBD-8E7D-4E4D-B069-5AB07A876D39}"/>
                  </a:ext>
                </a:extLst>
              </p:cNvPr>
              <p:cNvSpPr txBox="1"/>
              <p:nvPr/>
            </p:nvSpPr>
            <p:spPr>
              <a:xfrm>
                <a:off x="1657087" y="1662826"/>
                <a:ext cx="1695977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KoPub돋움체 Bold"/>
                    <a:ea typeface="KoPub돋움체 Bold"/>
                    <a:cs typeface="+mn-cs"/>
                  </a:rPr>
                  <a:t>경기도 </a:t>
                </a:r>
                <a:r>
                  <a:rPr kumimoji="0" lang="ko-KR" altLang="en-US" sz="2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KoPub돋움체 Bold"/>
                    <a:ea typeface="KoPub돋움체 Bold"/>
                    <a:cs typeface="+mn-cs"/>
                  </a:rPr>
                  <a:t>소방청</a:t>
                </a:r>
                <a:endParaRPr lang="en-US" altLang="ko-KR" sz="2400" dirty="0">
                  <a:solidFill>
                    <a:schemeClr val="bg1"/>
                  </a:solidFill>
                  <a:latin typeface="KoPub돋움체 Bold"/>
                  <a:ea typeface="KoPub돋움체 Bold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KoPub돋움체 Bold"/>
                    <a:ea typeface="KoPub돋움체 Bold"/>
                    <a:cs typeface="+mn-cs"/>
                  </a:rPr>
                  <a:t>구급활동 현황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2F81A79-1A49-5748-860B-ACEFD8C622C1}"/>
                  </a:ext>
                </a:extLst>
              </p:cNvPr>
              <p:cNvSpPr txBox="1"/>
              <p:nvPr/>
            </p:nvSpPr>
            <p:spPr>
              <a:xfrm>
                <a:off x="2376834" y="2449633"/>
                <a:ext cx="256480" cy="169277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KoPub돋움체 Bold"/>
                    <a:ea typeface="KoPub돋움체 Bold"/>
                    <a:cs typeface="+mn-cs"/>
                  </a:rPr>
                  <a:t>.csv</a:t>
                </a:r>
                <a:endParaRPr kumimoji="0" lang="ko-KR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endParaRPr>
              </a:p>
            </p:txBody>
          </p:sp>
        </p:grp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8620733-8BC8-FA3C-3119-A30116C9E63A}"/>
              </a:ext>
            </a:extLst>
          </p:cNvPr>
          <p:cNvGrpSpPr/>
          <p:nvPr/>
        </p:nvGrpSpPr>
        <p:grpSpPr>
          <a:xfrm>
            <a:off x="1518357" y="1427557"/>
            <a:ext cx="2076450" cy="2076450"/>
            <a:chOff x="4942909" y="1793590"/>
            <a:chExt cx="2076450" cy="2076450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83CF4507-B710-4782-2250-FEDF304DC960}"/>
                </a:ext>
              </a:extLst>
            </p:cNvPr>
            <p:cNvSpPr/>
            <p:nvPr/>
          </p:nvSpPr>
          <p:spPr>
            <a:xfrm>
              <a:off x="4942909" y="1793590"/>
              <a:ext cx="2076450" cy="207645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AF8ABA3-AC5F-4C75-8D8E-6F75FC80B4A6}"/>
                </a:ext>
              </a:extLst>
            </p:cNvPr>
            <p:cNvSpPr txBox="1"/>
            <p:nvPr/>
          </p:nvSpPr>
          <p:spPr>
            <a:xfrm>
              <a:off x="5266997" y="2359452"/>
              <a:ext cx="1428275" cy="7386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지역별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인구수 현황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62C8234-7C84-D75D-30DE-CB1B46B90455}"/>
                </a:ext>
              </a:extLst>
            </p:cNvPr>
            <p:cNvSpPr txBox="1"/>
            <p:nvPr/>
          </p:nvSpPr>
          <p:spPr>
            <a:xfrm>
              <a:off x="5846639" y="3134902"/>
              <a:ext cx="256480" cy="16927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.csv</a:t>
              </a:r>
              <a:endPara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</p:grpSp>
      <p:sp>
        <p:nvSpPr>
          <p:cNvPr id="23" name="사다리꼴 22">
            <a:extLst>
              <a:ext uri="{FF2B5EF4-FFF2-40B4-BE49-F238E27FC236}">
                <a16:creationId xmlns:a16="http://schemas.microsoft.com/office/drawing/2014/main" id="{F763E07D-E786-5CD5-1C7F-CB14507279BA}"/>
              </a:ext>
            </a:extLst>
          </p:cNvPr>
          <p:cNvSpPr/>
          <p:nvPr/>
        </p:nvSpPr>
        <p:spPr>
          <a:xfrm flipV="1">
            <a:off x="7949866" y="2620717"/>
            <a:ext cx="4516295" cy="1609992"/>
          </a:xfrm>
          <a:prstGeom prst="trapezoid">
            <a:avLst>
              <a:gd name="adj" fmla="val 15814"/>
            </a:avLst>
          </a:prstGeom>
          <a:solidFill>
            <a:schemeClr val="tx2">
              <a:lumMod val="7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5281C2E-019F-49D8-A191-552C9B41594A}"/>
              </a:ext>
            </a:extLst>
          </p:cNvPr>
          <p:cNvSpPr txBox="1"/>
          <p:nvPr/>
        </p:nvSpPr>
        <p:spPr>
          <a:xfrm>
            <a:off x="8674315" y="2875002"/>
            <a:ext cx="1695977" cy="1107996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인구 수와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schemeClr val="bg1"/>
                </a:solidFill>
                <a:latin typeface="KoPub돋움체 Bold"/>
                <a:ea typeface="KoPub돋움체 Bold"/>
              </a:rPr>
              <a:t>출동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 건수와의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관계 파악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59F6C53-1FB1-4123-8CA2-14C5C30D8C17}"/>
              </a:ext>
            </a:extLst>
          </p:cNvPr>
          <p:cNvSpPr txBox="1"/>
          <p:nvPr/>
        </p:nvSpPr>
        <p:spPr>
          <a:xfrm>
            <a:off x="8674315" y="2713419"/>
            <a:ext cx="234038" cy="161583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050" dirty="0">
                <a:solidFill>
                  <a:schemeClr val="bg1"/>
                </a:solidFill>
                <a:latin typeface="KoPub돋움체 Bold"/>
                <a:ea typeface="KoPub돋움체 Bold"/>
              </a:rPr>
              <a:t>목표</a:t>
            </a: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BF45BB9-5898-4A9C-8A0F-0E14BB01B048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- 17 -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060524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 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양적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E0262DC-60A4-48DA-8340-1479FA5EF975}"/>
              </a:ext>
            </a:extLst>
          </p:cNvPr>
          <p:cNvSpPr/>
          <p:nvPr/>
        </p:nvSpPr>
        <p:spPr>
          <a:xfrm>
            <a:off x="1064441" y="5600884"/>
            <a:ext cx="9622020" cy="8309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‣ </a:t>
            </a:r>
            <a:r>
              <a:rPr lang="ko-KR" alt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KoPub돋움체 Bold"/>
                <a:ea typeface="KoPub돋움체 Bold"/>
              </a:rPr>
              <a:t>지역별 출동건수와 지역별 인구수는 비례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 </a:t>
            </a: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/ 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지역주민 </a:t>
            </a: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1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인당 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출동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 건수가 다름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</a:t>
            </a: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 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지역마다의 다른 어떠한 요소가 지역주민 </a:t>
            </a: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1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인당 출동 건수에 영향을 미침</a:t>
            </a:r>
            <a:endParaRPr lang="en-US" altLang="ko-KR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  <a:p>
            <a:pPr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</a:t>
            </a: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 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지역별 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KoPub돋움체 Bold"/>
                <a:ea typeface="KoPub돋움체 Bold"/>
              </a:rPr>
              <a:t>다양한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Bold"/>
                <a:ea typeface="KoPub돋움체 Bold"/>
              </a:rPr>
              <a:t>(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KoPub돋움체 Bold"/>
                <a:ea typeface="KoPub돋움체 Bold"/>
              </a:rPr>
              <a:t>인구통계학적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Bold"/>
                <a:ea typeface="KoPub돋움체 Bold"/>
              </a:rPr>
              <a:t>)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  <a:latin typeface="KoPub돋움체 Bold"/>
                <a:ea typeface="KoPub돋움체 Bold"/>
              </a:rPr>
              <a:t> 요소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 찾기</a:t>
            </a:r>
            <a:endParaRPr lang="en-US" altLang="ko-KR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graphicFrame>
        <p:nvGraphicFramePr>
          <p:cNvPr id="25" name="차트 24">
            <a:extLst>
              <a:ext uri="{FF2B5EF4-FFF2-40B4-BE49-F238E27FC236}">
                <a16:creationId xmlns:a16="http://schemas.microsoft.com/office/drawing/2014/main" id="{DBA0FAF2-B97A-4C2F-A644-273A8915C4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196268"/>
              </p:ext>
            </p:extLst>
          </p:nvPr>
        </p:nvGraphicFramePr>
        <p:xfrm>
          <a:off x="6096000" y="679452"/>
          <a:ext cx="5215794" cy="49713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차트 25">
            <a:extLst>
              <a:ext uri="{FF2B5EF4-FFF2-40B4-BE49-F238E27FC236}">
                <a16:creationId xmlns:a16="http://schemas.microsoft.com/office/drawing/2014/main" id="{4ED0FDD5-2D4F-49E6-B263-B753B18139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5102952"/>
              </p:ext>
            </p:extLst>
          </p:nvPr>
        </p:nvGraphicFramePr>
        <p:xfrm>
          <a:off x="882651" y="841617"/>
          <a:ext cx="5312676" cy="4646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id="{9934B730-15D0-4C6A-A27F-C356CE7937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1837207" y="6428678"/>
            <a:ext cx="2507405" cy="579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71D4027-FAC0-443C-8D05-E3228A164B10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- 18 -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88559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ACE6565-2885-C53E-0D22-58E2030CDC8E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1475095" y="3667130"/>
            <a:ext cx="6356966" cy="84621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사다리꼴 12">
            <a:extLst>
              <a:ext uri="{FF2B5EF4-FFF2-40B4-BE49-F238E27FC236}">
                <a16:creationId xmlns:a16="http://schemas.microsoft.com/office/drawing/2014/main" id="{39AA0664-9595-DE5E-4D34-CDEACF28F9F0}"/>
              </a:ext>
            </a:extLst>
          </p:cNvPr>
          <p:cNvSpPr/>
          <p:nvPr/>
        </p:nvSpPr>
        <p:spPr>
          <a:xfrm flipV="1">
            <a:off x="7753016" y="3167291"/>
            <a:ext cx="4648534" cy="999678"/>
          </a:xfrm>
          <a:prstGeom prst="trapezoid">
            <a:avLst>
              <a:gd name="adj" fmla="val 15814"/>
            </a:avLst>
          </a:prstGeom>
          <a:solidFill>
            <a:schemeClr val="tx2">
              <a:lumMod val="7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양적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BDB9443-091A-43D6-B7DF-9C42DFC71ED3}"/>
              </a:ext>
            </a:extLst>
          </p:cNvPr>
          <p:cNvSpPr/>
          <p:nvPr/>
        </p:nvSpPr>
        <p:spPr>
          <a:xfrm>
            <a:off x="739888" y="867461"/>
            <a:ext cx="39453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 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지역별 다양한</a:t>
            </a: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(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인구통계학적</a:t>
            </a: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)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 요소 찾기</a:t>
            </a:r>
            <a:endParaRPr lang="en-US" altLang="ko-KR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1AE2E86-2D50-A694-3863-28C17004B5CA}"/>
              </a:ext>
            </a:extLst>
          </p:cNvPr>
          <p:cNvGrpSpPr/>
          <p:nvPr/>
        </p:nvGrpSpPr>
        <p:grpSpPr>
          <a:xfrm>
            <a:off x="1442754" y="2628905"/>
            <a:ext cx="2076450" cy="2076450"/>
            <a:chOff x="1442754" y="2628905"/>
            <a:chExt cx="2076450" cy="2076450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349B81C7-FF22-A12F-AEA3-59679F91B05C}"/>
                </a:ext>
              </a:extLst>
            </p:cNvPr>
            <p:cNvSpPr/>
            <p:nvPr/>
          </p:nvSpPr>
          <p:spPr>
            <a:xfrm>
              <a:off x="1442754" y="2628905"/>
              <a:ext cx="2076450" cy="2076450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0F2F381-3466-4BD2-9A9A-EE303500967A}"/>
                </a:ext>
              </a:extLst>
            </p:cNvPr>
            <p:cNvSpPr txBox="1"/>
            <p:nvPr/>
          </p:nvSpPr>
          <p:spPr>
            <a:xfrm>
              <a:off x="1811725" y="3297797"/>
              <a:ext cx="1338508" cy="7386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경기도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통계데이터</a:t>
              </a:r>
            </a:p>
          </p:txBody>
        </p:sp>
      </p:grp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09EC74F-60E4-0D8B-DD6D-C7BFF8FE061A}"/>
              </a:ext>
            </a:extLst>
          </p:cNvPr>
          <p:cNvSpPr/>
          <p:nvPr/>
        </p:nvSpPr>
        <p:spPr>
          <a:xfrm>
            <a:off x="4217914" y="1789520"/>
            <a:ext cx="2763757" cy="3755221"/>
          </a:xfrm>
          <a:prstGeom prst="roundRect">
            <a:avLst>
              <a:gd name="adj" fmla="val 35315"/>
            </a:avLst>
          </a:prstGeom>
          <a:solidFill>
            <a:schemeClr val="bg2">
              <a:lumMod val="10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25A735-27EB-C678-B2B9-812BADA663AC}"/>
              </a:ext>
            </a:extLst>
          </p:cNvPr>
          <p:cNvSpPr txBox="1"/>
          <p:nvPr/>
        </p:nvSpPr>
        <p:spPr>
          <a:xfrm>
            <a:off x="7832061" y="3343965"/>
            <a:ext cx="3060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1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인당 호출건수와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algn="r"/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상관관계를 가지는 요소 파악</a:t>
            </a: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07DC03E-A0A5-41DB-85E4-A72ED8832E0D}"/>
              </a:ext>
            </a:extLst>
          </p:cNvPr>
          <p:cNvGrpSpPr/>
          <p:nvPr/>
        </p:nvGrpSpPr>
        <p:grpSpPr>
          <a:xfrm>
            <a:off x="4635413" y="2329926"/>
            <a:ext cx="1928758" cy="2674409"/>
            <a:chOff x="4635413" y="1907544"/>
            <a:chExt cx="1928758" cy="2674409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8A6637C-A078-4272-BF0F-F1E7C99BB350}"/>
                </a:ext>
              </a:extLst>
            </p:cNvPr>
            <p:cNvSpPr txBox="1"/>
            <p:nvPr/>
          </p:nvSpPr>
          <p:spPr>
            <a:xfrm>
              <a:off x="4928390" y="1907544"/>
              <a:ext cx="1342805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6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연령별</a:t>
              </a:r>
              <a:r>
                <a:rPr lang="en-US" altLang="ko-KR" sz="16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/</a:t>
              </a:r>
              <a:r>
                <a:rPr lang="ko-KR" altLang="en-US" sz="16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고령자</a:t>
              </a:r>
              <a:endParaRPr lang="en-US" altLang="ko-KR" sz="16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16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인구수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5B29880-67BB-48B9-8F87-91A78F360857}"/>
                </a:ext>
              </a:extLst>
            </p:cNvPr>
            <p:cNvSpPr txBox="1"/>
            <p:nvPr/>
          </p:nvSpPr>
          <p:spPr>
            <a:xfrm>
              <a:off x="4928390" y="2998527"/>
              <a:ext cx="1342805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lvl="0" algn="ctr"/>
              <a:r>
                <a:rPr lang="ko-KR" altLang="en-US" sz="16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가구원수별</a:t>
              </a:r>
              <a:endParaRPr lang="en-US" altLang="ko-KR" sz="1600" dirty="0">
                <a:solidFill>
                  <a:schemeClr val="bg1"/>
                </a:solidFill>
                <a:latin typeface="KoPub돋움체 Bold"/>
                <a:ea typeface="KoPub돋움체 Bold"/>
              </a:endParaRPr>
            </a:p>
            <a:p>
              <a:pPr lvl="0" algn="ctr"/>
              <a:r>
                <a:rPr lang="ko-KR" altLang="en-US" sz="16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가구일반가구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0692EDC-E6A3-4932-A659-87DDC15607DB}"/>
                </a:ext>
              </a:extLst>
            </p:cNvPr>
            <p:cNvSpPr txBox="1"/>
            <p:nvPr/>
          </p:nvSpPr>
          <p:spPr>
            <a:xfrm>
              <a:off x="4635413" y="4089510"/>
              <a:ext cx="1928758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lvl="0" algn="ctr"/>
              <a:r>
                <a:rPr kumimoji="0" lang="ko-KR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국민기초생활보장</a:t>
              </a:r>
              <a:endPara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lvl="0" algn="ctr"/>
              <a:r>
                <a:rPr lang="ko-KR" altLang="en-US" sz="1600" dirty="0" err="1">
                  <a:solidFill>
                    <a:schemeClr val="bg1"/>
                  </a:solidFill>
                  <a:latin typeface="KoPub돋움체 Bold"/>
                  <a:ea typeface="KoPub돋움체 Bold"/>
                </a:rPr>
                <a:t>수급자</a:t>
              </a:r>
              <a:r>
                <a:rPr lang="ko-KR" altLang="en-US" sz="1600" dirty="0">
                  <a:solidFill>
                    <a:schemeClr val="bg1"/>
                  </a:solidFill>
                  <a:latin typeface="KoPub돋움체 Bold"/>
                  <a:ea typeface="KoPub돋움체 Bold"/>
                </a:rPr>
                <a:t> 수</a:t>
              </a:r>
              <a:endPara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9AF22B1-5D88-4DB6-8307-3835EA2C5F61}"/>
                </a:ext>
              </a:extLst>
            </p:cNvPr>
            <p:cNvCxnSpPr/>
            <p:nvPr/>
          </p:nvCxnSpPr>
          <p:spPr>
            <a:xfrm>
              <a:off x="4908019" y="2699257"/>
              <a:ext cx="1383546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27F55376-4F1B-47D4-8C28-A8DE44F11B66}"/>
                </a:ext>
              </a:extLst>
            </p:cNvPr>
            <p:cNvCxnSpPr/>
            <p:nvPr/>
          </p:nvCxnSpPr>
          <p:spPr>
            <a:xfrm>
              <a:off x="4908019" y="3790240"/>
              <a:ext cx="1383546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F82127F-3676-4239-ACF7-3FF32067332D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- 19 -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6148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3C52E6F-BE50-B919-E03B-367808C0AE1F}"/>
              </a:ext>
            </a:extLst>
          </p:cNvPr>
          <p:cNvSpPr/>
          <p:nvPr/>
        </p:nvSpPr>
        <p:spPr>
          <a:xfrm rot="5400000">
            <a:off x="5570912" y="-2870648"/>
            <a:ext cx="1050176" cy="12192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C2F3E041-F08D-4D89-9826-67F06B5B6B0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E7C878CD-50EC-407F-855B-8B2ABCACAE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DA56E2C-2A5C-4AB0-A42D-126D9A465609}"/>
              </a:ext>
            </a:extLst>
          </p:cNvPr>
          <p:cNvSpPr/>
          <p:nvPr/>
        </p:nvSpPr>
        <p:spPr>
          <a:xfrm>
            <a:off x="8641216" y="2227482"/>
            <a:ext cx="2003010" cy="200301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79400" dist="254000" sx="90000" sy="9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원호 5">
            <a:extLst>
              <a:ext uri="{FF2B5EF4-FFF2-40B4-BE49-F238E27FC236}">
                <a16:creationId xmlns:a16="http://schemas.microsoft.com/office/drawing/2014/main" id="{8D1D3A93-5936-4459-95A0-3061AEC5DF92}"/>
              </a:ext>
            </a:extLst>
          </p:cNvPr>
          <p:cNvSpPr/>
          <p:nvPr/>
        </p:nvSpPr>
        <p:spPr>
          <a:xfrm rot="18900000">
            <a:off x="8822485" y="2408753"/>
            <a:ext cx="1640472" cy="1640471"/>
          </a:xfrm>
          <a:prstGeom prst="arc">
            <a:avLst>
              <a:gd name="adj1" fmla="val 16200000"/>
              <a:gd name="adj2" fmla="val 491647"/>
            </a:avLst>
          </a:prstGeom>
          <a:ln w="25400">
            <a:solidFill>
              <a:schemeClr val="tx2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982EB-F5C5-4E08-B656-3E234237D304}"/>
              </a:ext>
            </a:extLst>
          </p:cNvPr>
          <p:cNvSpPr txBox="1"/>
          <p:nvPr/>
        </p:nvSpPr>
        <p:spPr>
          <a:xfrm>
            <a:off x="9121814" y="2778504"/>
            <a:ext cx="1041815" cy="43088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2800" b="1" u="sng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05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3AE443E0-0B01-4493-8F17-31122F3CC740}"/>
              </a:ext>
            </a:extLst>
          </p:cNvPr>
          <p:cNvSpPr/>
          <p:nvPr/>
        </p:nvSpPr>
        <p:spPr>
          <a:xfrm>
            <a:off x="6867856" y="2227482"/>
            <a:ext cx="2003010" cy="200301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79400" dist="254000" sx="90000" sy="9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1CB19B7E-21E5-4062-9011-40E40176A214}"/>
              </a:ext>
            </a:extLst>
          </p:cNvPr>
          <p:cNvSpPr/>
          <p:nvPr/>
        </p:nvSpPr>
        <p:spPr>
          <a:xfrm rot="2700000" flipV="1">
            <a:off x="7049125" y="2408753"/>
            <a:ext cx="1640472" cy="1640471"/>
          </a:xfrm>
          <a:prstGeom prst="arc">
            <a:avLst>
              <a:gd name="adj1" fmla="val 16200000"/>
              <a:gd name="adj2" fmla="val 491647"/>
            </a:avLst>
          </a:prstGeom>
          <a:ln w="25400">
            <a:solidFill>
              <a:schemeClr val="tx2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8DCBF56D-EE5D-41DD-9287-F0087E0ACD08}"/>
              </a:ext>
            </a:extLst>
          </p:cNvPr>
          <p:cNvSpPr/>
          <p:nvPr/>
        </p:nvSpPr>
        <p:spPr>
          <a:xfrm>
            <a:off x="5094496" y="2227482"/>
            <a:ext cx="2003010" cy="200301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79400" dist="254000" sx="90000" sy="9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원호 13">
            <a:extLst>
              <a:ext uri="{FF2B5EF4-FFF2-40B4-BE49-F238E27FC236}">
                <a16:creationId xmlns:a16="http://schemas.microsoft.com/office/drawing/2014/main" id="{F2FB8C14-9661-4743-814C-B49E2D342899}"/>
              </a:ext>
            </a:extLst>
          </p:cNvPr>
          <p:cNvSpPr/>
          <p:nvPr/>
        </p:nvSpPr>
        <p:spPr>
          <a:xfrm rot="18900000">
            <a:off x="5275764" y="2408753"/>
            <a:ext cx="1640472" cy="1640471"/>
          </a:xfrm>
          <a:prstGeom prst="arc">
            <a:avLst>
              <a:gd name="adj1" fmla="val 16200000"/>
              <a:gd name="adj2" fmla="val 491647"/>
            </a:avLst>
          </a:prstGeom>
          <a:ln w="25400">
            <a:solidFill>
              <a:schemeClr val="tx2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531E221-A745-4309-8F59-A14AA61517E8}"/>
              </a:ext>
            </a:extLst>
          </p:cNvPr>
          <p:cNvSpPr/>
          <p:nvPr/>
        </p:nvSpPr>
        <p:spPr>
          <a:xfrm>
            <a:off x="3321135" y="2227482"/>
            <a:ext cx="2003010" cy="200301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79400" dist="254000" sx="90000" sy="9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원호 16">
            <a:extLst>
              <a:ext uri="{FF2B5EF4-FFF2-40B4-BE49-F238E27FC236}">
                <a16:creationId xmlns:a16="http://schemas.microsoft.com/office/drawing/2014/main" id="{3272FD68-87B2-43D7-B1BC-D04A11C82666}"/>
              </a:ext>
            </a:extLst>
          </p:cNvPr>
          <p:cNvSpPr/>
          <p:nvPr/>
        </p:nvSpPr>
        <p:spPr>
          <a:xfrm rot="2700000" flipV="1">
            <a:off x="3502404" y="2408753"/>
            <a:ext cx="1640472" cy="1640471"/>
          </a:xfrm>
          <a:prstGeom prst="arc">
            <a:avLst>
              <a:gd name="adj1" fmla="val 16200000"/>
              <a:gd name="adj2" fmla="val 491647"/>
            </a:avLst>
          </a:prstGeom>
          <a:ln w="25400">
            <a:solidFill>
              <a:schemeClr val="tx2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9F9799E-C530-40A7-AB77-89CEA2D57C32}"/>
              </a:ext>
            </a:extLst>
          </p:cNvPr>
          <p:cNvSpPr/>
          <p:nvPr/>
        </p:nvSpPr>
        <p:spPr>
          <a:xfrm>
            <a:off x="1547775" y="2227483"/>
            <a:ext cx="2003010" cy="200301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79400" dist="254000" sx="90000" sy="90000" algn="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원호 19">
            <a:extLst>
              <a:ext uri="{FF2B5EF4-FFF2-40B4-BE49-F238E27FC236}">
                <a16:creationId xmlns:a16="http://schemas.microsoft.com/office/drawing/2014/main" id="{3F0C4193-3C0D-48E2-9BDB-EDC2033D6A01}"/>
              </a:ext>
            </a:extLst>
          </p:cNvPr>
          <p:cNvSpPr/>
          <p:nvPr/>
        </p:nvSpPr>
        <p:spPr>
          <a:xfrm rot="18900000">
            <a:off x="1729045" y="2408755"/>
            <a:ext cx="1640472" cy="1640471"/>
          </a:xfrm>
          <a:prstGeom prst="arc">
            <a:avLst>
              <a:gd name="adj1" fmla="val 16200000"/>
              <a:gd name="adj2" fmla="val 491647"/>
            </a:avLst>
          </a:prstGeom>
          <a:ln w="25400">
            <a:solidFill>
              <a:schemeClr val="tx2">
                <a:lumMod val="40000"/>
                <a:lumOff val="6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413CC5-32FD-4757-9C99-3EAFBABC914C}"/>
              </a:ext>
            </a:extLst>
          </p:cNvPr>
          <p:cNvSpPr txBox="1"/>
          <p:nvPr/>
        </p:nvSpPr>
        <p:spPr>
          <a:xfrm>
            <a:off x="7348454" y="2778504"/>
            <a:ext cx="1041815" cy="43088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2800" b="1" u="sng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F2E7B1-EA7E-4905-B395-BB133163ECCE}"/>
              </a:ext>
            </a:extLst>
          </p:cNvPr>
          <p:cNvSpPr txBox="1"/>
          <p:nvPr/>
        </p:nvSpPr>
        <p:spPr>
          <a:xfrm>
            <a:off x="5575094" y="2778504"/>
            <a:ext cx="1041815" cy="43088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2800" b="1" u="sng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2942C0-259F-40AC-B194-036B8CA6D26B}"/>
              </a:ext>
            </a:extLst>
          </p:cNvPr>
          <p:cNvSpPr txBox="1"/>
          <p:nvPr/>
        </p:nvSpPr>
        <p:spPr>
          <a:xfrm>
            <a:off x="3801733" y="2778504"/>
            <a:ext cx="1041815" cy="43088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2800" b="1" u="sng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E40671-5D48-49D0-B1B3-C897756FC411}"/>
              </a:ext>
            </a:extLst>
          </p:cNvPr>
          <p:cNvSpPr txBox="1"/>
          <p:nvPr/>
        </p:nvSpPr>
        <p:spPr>
          <a:xfrm>
            <a:off x="2028373" y="2778504"/>
            <a:ext cx="1041815" cy="43088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2800" b="1" u="sng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370544-D9E2-45C5-A77F-3CEFC328023C}"/>
              </a:ext>
            </a:extLst>
          </p:cNvPr>
          <p:cNvSpPr txBox="1"/>
          <p:nvPr/>
        </p:nvSpPr>
        <p:spPr>
          <a:xfrm>
            <a:off x="9029353" y="3212279"/>
            <a:ext cx="1226738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1"/>
                </a:solidFill>
                <a:latin typeface="+mj-ea"/>
                <a:ea typeface="+mj-ea"/>
                <a:cs typeface="Arial" panose="020B0604020202020204" pitchFamily="34" charset="0"/>
              </a:rPr>
              <a:t>마무리</a:t>
            </a:r>
            <a:endParaRPr lang="en-US" altLang="ko-KR" sz="1800" b="1" dirty="0">
              <a:solidFill>
                <a:schemeClr val="bg1"/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6B1732-81BA-4F0B-B5FC-F6EDFDEC208A}"/>
              </a:ext>
            </a:extLst>
          </p:cNvPr>
          <p:cNvSpPr txBox="1"/>
          <p:nvPr/>
        </p:nvSpPr>
        <p:spPr>
          <a:xfrm>
            <a:off x="7255993" y="3212279"/>
            <a:ext cx="1226738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1"/>
                </a:solidFill>
                <a:latin typeface="+mj-ea"/>
                <a:ea typeface="+mj-ea"/>
                <a:cs typeface="Arial" panose="020B0604020202020204" pitchFamily="34" charset="0"/>
              </a:rPr>
              <a:t>활용</a:t>
            </a:r>
            <a:endParaRPr lang="en-US" altLang="ko-KR" sz="1800" b="1" dirty="0">
              <a:solidFill>
                <a:schemeClr val="bg1"/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019EAFD-FDA8-4EF4-BF6B-2269CF00D7FC}"/>
              </a:ext>
            </a:extLst>
          </p:cNvPr>
          <p:cNvSpPr txBox="1"/>
          <p:nvPr/>
        </p:nvSpPr>
        <p:spPr>
          <a:xfrm>
            <a:off x="5482633" y="3212279"/>
            <a:ext cx="1226738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1"/>
                </a:solidFill>
                <a:latin typeface="+mj-ea"/>
                <a:ea typeface="+mj-ea"/>
                <a:cs typeface="Arial" panose="020B0604020202020204" pitchFamily="34" charset="0"/>
              </a:rPr>
              <a:t>데이터 분석</a:t>
            </a:r>
            <a:endParaRPr lang="en-US" altLang="ko-KR" sz="1800" b="1" dirty="0">
              <a:solidFill>
                <a:schemeClr val="bg1"/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F9A105-73F0-4B83-9A86-67EDF74BCE16}"/>
              </a:ext>
            </a:extLst>
          </p:cNvPr>
          <p:cNvSpPr txBox="1"/>
          <p:nvPr/>
        </p:nvSpPr>
        <p:spPr>
          <a:xfrm>
            <a:off x="3709272" y="3212279"/>
            <a:ext cx="1226738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1"/>
                </a:solidFill>
                <a:latin typeface="+mj-ea"/>
                <a:ea typeface="+mj-ea"/>
                <a:cs typeface="Arial" panose="020B0604020202020204" pitchFamily="34" charset="0"/>
              </a:rPr>
              <a:t>분석 기획</a:t>
            </a:r>
            <a:endParaRPr lang="en-US" altLang="ko-KR" sz="1800" b="1" dirty="0">
              <a:solidFill>
                <a:schemeClr val="bg1"/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999A7A3-7F66-4212-AA3E-3261C94B1EAE}"/>
              </a:ext>
            </a:extLst>
          </p:cNvPr>
          <p:cNvSpPr txBox="1"/>
          <p:nvPr/>
        </p:nvSpPr>
        <p:spPr>
          <a:xfrm>
            <a:off x="1935912" y="3212279"/>
            <a:ext cx="1226738" cy="276999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200"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1800" b="1" dirty="0">
                <a:solidFill>
                  <a:schemeClr val="bg1"/>
                </a:solidFill>
                <a:latin typeface="+mj-ea"/>
                <a:ea typeface="+mj-ea"/>
                <a:cs typeface="Arial" panose="020B0604020202020204" pitchFamily="34" charset="0"/>
              </a:rPr>
              <a:t>문제 정의</a:t>
            </a:r>
            <a:endParaRPr lang="en-US" altLang="ko-KR" sz="1800" b="1" dirty="0">
              <a:solidFill>
                <a:schemeClr val="bg1"/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D4B7CFA8-F4D9-AFA0-074F-74934E614697}"/>
              </a:ext>
            </a:extLst>
          </p:cNvPr>
          <p:cNvGrpSpPr/>
          <p:nvPr/>
        </p:nvGrpSpPr>
        <p:grpSpPr>
          <a:xfrm>
            <a:off x="2105248" y="4426989"/>
            <a:ext cx="888064" cy="486596"/>
            <a:chOff x="1949080" y="4920888"/>
            <a:chExt cx="888064" cy="48659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154FBA2-49B4-4BDB-BE30-49626DFDD52B}"/>
                </a:ext>
              </a:extLst>
            </p:cNvPr>
            <p:cNvSpPr txBox="1"/>
            <p:nvPr/>
          </p:nvSpPr>
          <p:spPr>
            <a:xfrm>
              <a:off x="1949080" y="4920888"/>
              <a:ext cx="88806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+mn-ea"/>
                </a:rPr>
                <a:t>문제 및 현황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5381673-EA81-47B7-A48A-4632FC5BF394}"/>
                </a:ext>
              </a:extLst>
            </p:cNvPr>
            <p:cNvSpPr txBox="1"/>
            <p:nvPr/>
          </p:nvSpPr>
          <p:spPr>
            <a:xfrm>
              <a:off x="2053276" y="5192040"/>
              <a:ext cx="679673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+mn-ea"/>
                </a:rPr>
                <a:t>문제 도출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B20D4D20-28DB-6ACE-04BA-947F9D2BE53E}"/>
              </a:ext>
            </a:extLst>
          </p:cNvPr>
          <p:cNvGrpSpPr/>
          <p:nvPr/>
        </p:nvGrpSpPr>
        <p:grpSpPr>
          <a:xfrm>
            <a:off x="3800061" y="4426989"/>
            <a:ext cx="1045158" cy="757748"/>
            <a:chOff x="3804869" y="4920888"/>
            <a:chExt cx="1045158" cy="757748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8CD006-F1E3-4BA9-A238-96D3A232F200}"/>
                </a:ext>
              </a:extLst>
            </p:cNvPr>
            <p:cNvSpPr txBox="1"/>
            <p:nvPr/>
          </p:nvSpPr>
          <p:spPr>
            <a:xfrm>
              <a:off x="3804869" y="4920888"/>
              <a:ext cx="1045158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+mn-ea"/>
                </a:rPr>
                <a:t>분석 문제 정의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DCDA13F-CD37-4763-B6B3-7D238E2C30F3}"/>
                </a:ext>
              </a:extLst>
            </p:cNvPr>
            <p:cNvSpPr txBox="1"/>
            <p:nvPr/>
          </p:nvSpPr>
          <p:spPr>
            <a:xfrm>
              <a:off x="3804869" y="5192040"/>
              <a:ext cx="1045158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+mn-ea"/>
                </a:rPr>
                <a:t>분석 목표 설정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B0C7245-F30E-4793-B1AA-FC1B64B46483}"/>
                </a:ext>
              </a:extLst>
            </p:cNvPr>
            <p:cNvSpPr txBox="1"/>
            <p:nvPr/>
          </p:nvSpPr>
          <p:spPr>
            <a:xfrm>
              <a:off x="3987618" y="5463192"/>
              <a:ext cx="67967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+mn-ea"/>
                </a:rPr>
                <a:t>계획 설정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0C915BE8-2FCC-4F96-8CD7-75296DA8AA8F}"/>
              </a:ext>
            </a:extLst>
          </p:cNvPr>
          <p:cNvSpPr txBox="1"/>
          <p:nvPr/>
        </p:nvSpPr>
        <p:spPr>
          <a:xfrm>
            <a:off x="7529524" y="4698141"/>
            <a:ext cx="679673" cy="215444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추후 계획</a:t>
            </a:r>
            <a:endParaRPr lang="en-US" altLang="ko-KR" sz="140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BE93BF-C1BF-4DF2-9D7C-EBE96E2984F4}"/>
              </a:ext>
            </a:extLst>
          </p:cNvPr>
          <p:cNvSpPr txBox="1"/>
          <p:nvPr/>
        </p:nvSpPr>
        <p:spPr>
          <a:xfrm>
            <a:off x="7529524" y="4426989"/>
            <a:ext cx="679673" cy="215444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기대 효과</a:t>
            </a:r>
            <a:endParaRPr lang="en-US" altLang="ko-KR" sz="140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1D9EC2FC-433F-869B-9760-A46609A84FBF}"/>
              </a:ext>
            </a:extLst>
          </p:cNvPr>
          <p:cNvGrpSpPr/>
          <p:nvPr/>
        </p:nvGrpSpPr>
        <p:grpSpPr>
          <a:xfrm>
            <a:off x="5677617" y="4418622"/>
            <a:ext cx="836769" cy="494963"/>
            <a:chOff x="5677616" y="4912521"/>
            <a:chExt cx="836769" cy="494963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8BE2EDC-F6E4-42F6-9060-0FA55A37E5E6}"/>
                </a:ext>
              </a:extLst>
            </p:cNvPr>
            <p:cNvSpPr txBox="1"/>
            <p:nvPr/>
          </p:nvSpPr>
          <p:spPr>
            <a:xfrm>
              <a:off x="5677616" y="4912521"/>
              <a:ext cx="836768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+mn-ea"/>
                </a:rPr>
                <a:t>데이터 준비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9EF3FFF-4E5C-6ACD-6FC6-52B7C7B99F52}"/>
                </a:ext>
              </a:extLst>
            </p:cNvPr>
            <p:cNvSpPr txBox="1"/>
            <p:nvPr/>
          </p:nvSpPr>
          <p:spPr>
            <a:xfrm>
              <a:off x="5677616" y="5192040"/>
              <a:ext cx="836769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>
                      <a:lumMod val="75000"/>
                    </a:schemeClr>
                  </a:solidFill>
                  <a:latin typeface="+mn-ea"/>
                </a:rPr>
                <a:t>데이터 분석</a:t>
              </a:r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55481B73-3024-E8B4-09C0-EFBC47CEE6C5}"/>
              </a:ext>
            </a:extLst>
          </p:cNvPr>
          <p:cNvSpPr txBox="1"/>
          <p:nvPr/>
        </p:nvSpPr>
        <p:spPr>
          <a:xfrm>
            <a:off x="7633718" y="4969293"/>
            <a:ext cx="471283" cy="215444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한계점</a:t>
            </a:r>
            <a:endParaRPr lang="en-US" altLang="ko-KR" sz="140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58CCA03-DDBA-DCD6-DA11-301729E128CB}"/>
              </a:ext>
            </a:extLst>
          </p:cNvPr>
          <p:cNvSpPr txBox="1"/>
          <p:nvPr/>
        </p:nvSpPr>
        <p:spPr>
          <a:xfrm>
            <a:off x="10473744" y="6639030"/>
            <a:ext cx="1587322" cy="923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미니프로젝트</a:t>
            </a:r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</a:t>
            </a:r>
            <a:r>
              <a:rPr lang="ko-KR" altLang="en-US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인사이트 분석을 위한 시각화 프로젝트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C992EDF-FA14-1219-1E79-7C3EF9D753BA}"/>
              </a:ext>
            </a:extLst>
          </p:cNvPr>
          <p:cNvSpPr txBox="1"/>
          <p:nvPr/>
        </p:nvSpPr>
        <p:spPr>
          <a:xfrm>
            <a:off x="130934" y="6631334"/>
            <a:ext cx="2396366" cy="10772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l"/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구급 업무과중 해소 제안 </a:t>
            </a:r>
            <a:r>
              <a:rPr lang="en-US" altLang="ko-KR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: </a:t>
            </a:r>
            <a:r>
              <a:rPr lang="ko-KR" altLang="en-US" sz="7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경기도 구급 출동건수 분석을 통한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A30525E-AE6F-5359-5FF5-A2D2FB7B5082}"/>
              </a:ext>
            </a:extLst>
          </p:cNvPr>
          <p:cNvSpPr txBox="1"/>
          <p:nvPr/>
        </p:nvSpPr>
        <p:spPr>
          <a:xfrm>
            <a:off x="10473744" y="88727"/>
            <a:ext cx="1587322" cy="18466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ko-KR" altLang="en-US" sz="600" dirty="0" err="1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닥터슬럼프</a:t>
            </a:r>
            <a:endParaRPr lang="en-US" altLang="ko-KR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  <a:p>
            <a:pPr algn="r"/>
            <a:r>
              <a:rPr lang="en-US" altLang="ko-KR" sz="600" dirty="0">
                <a:solidFill>
                  <a:schemeClr val="bg1">
                    <a:lumMod val="75000"/>
                  </a:schemeClr>
                </a:solidFill>
                <a:latin typeface="+mn-ea"/>
                <a:ea typeface="+mn-ea"/>
              </a:rPr>
              <a:t>2022.11.25.</a:t>
            </a:r>
            <a:endParaRPr lang="ko-KR" altLang="en-US" sz="600" dirty="0">
              <a:solidFill>
                <a:schemeClr val="bg1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2AA8771-36A1-4327-92A3-2A2F724F9E9C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- 02 -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1325666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E8DF1BF-A0BE-4B43-89F5-12EF2D154BB2}"/>
              </a:ext>
            </a:extLst>
          </p:cNvPr>
          <p:cNvSpPr/>
          <p:nvPr/>
        </p:nvSpPr>
        <p:spPr>
          <a:xfrm>
            <a:off x="848317" y="943075"/>
            <a:ext cx="10495366" cy="4543817"/>
          </a:xfrm>
          <a:prstGeom prst="roundRect">
            <a:avLst>
              <a:gd name="adj" fmla="val 19244"/>
            </a:avLst>
          </a:prstGeom>
          <a:solidFill>
            <a:srgbClr val="181E26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양적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83A5206-6231-4D43-89FE-B0E66EE74DB1}"/>
              </a:ext>
            </a:extLst>
          </p:cNvPr>
          <p:cNvGrpSpPr/>
          <p:nvPr/>
        </p:nvGrpSpPr>
        <p:grpSpPr>
          <a:xfrm>
            <a:off x="1410196" y="1110343"/>
            <a:ext cx="9371608" cy="4220168"/>
            <a:chOff x="1373907" y="969666"/>
            <a:chExt cx="9371608" cy="4220168"/>
          </a:xfrm>
        </p:grpSpPr>
        <p:graphicFrame>
          <p:nvGraphicFramePr>
            <p:cNvPr id="4" name="차트 3">
              <a:extLst>
                <a:ext uri="{FF2B5EF4-FFF2-40B4-BE49-F238E27FC236}">
                  <a16:creationId xmlns:a16="http://schemas.microsoft.com/office/drawing/2014/main" id="{602C508B-B64E-4803-8A3F-0996F40EEAD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843314578"/>
                </p:ext>
              </p:extLst>
            </p:nvPr>
          </p:nvGraphicFramePr>
          <p:xfrm>
            <a:off x="1373907" y="969666"/>
            <a:ext cx="4388258" cy="422016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aphicFrame>
          <p:nvGraphicFramePr>
            <p:cNvPr id="16" name="차트 15">
              <a:extLst>
                <a:ext uri="{FF2B5EF4-FFF2-40B4-BE49-F238E27FC236}">
                  <a16:creationId xmlns:a16="http://schemas.microsoft.com/office/drawing/2014/main" id="{8851F5B3-B2B6-4B81-A8AC-5B314F68FE3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46593254"/>
                </p:ext>
              </p:extLst>
            </p:nvPr>
          </p:nvGraphicFramePr>
          <p:xfrm>
            <a:off x="6357257" y="969666"/>
            <a:ext cx="4388258" cy="422016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7DFF904-13E4-489B-93D2-BCBA31382A0B}"/>
              </a:ext>
            </a:extLst>
          </p:cNvPr>
          <p:cNvSpPr/>
          <p:nvPr/>
        </p:nvSpPr>
        <p:spPr>
          <a:xfrm>
            <a:off x="1284990" y="5691355"/>
            <a:ext cx="96220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 </a:t>
            </a:r>
            <a:r>
              <a:rPr lang="en-US" altLang="ko-KR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“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KoPub돋움체 Bold"/>
                <a:ea typeface="KoPub돋움체 Bold"/>
              </a:rPr>
              <a:t>지역별 다른 구성원 수의 가구 수에 비율</a:t>
            </a: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  <a:latin typeface="KoPub돋움체 Bold"/>
                <a:ea typeface="KoPub돋움체 Bold"/>
              </a:rPr>
              <a:t>”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은 </a:t>
            </a: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  <a:latin typeface="KoPub돋움체 Bold"/>
                <a:ea typeface="KoPub돋움체 Bold"/>
              </a:rPr>
              <a:t>“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KoPub돋움체 Bold"/>
                <a:ea typeface="KoPub돋움체 Bold"/>
              </a:rPr>
              <a:t>지역별 </a:t>
            </a: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  <a:latin typeface="KoPub돋움체 Bold"/>
                <a:ea typeface="KoPub돋움체 Bold"/>
              </a:rPr>
              <a:t>1</a:t>
            </a:r>
            <a:r>
              <a:rPr lang="ko-KR" alt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KoPub돋움체 Bold"/>
                <a:ea typeface="KoPub돋움체 Bold"/>
              </a:rPr>
              <a:t>인당 호출 건수</a:t>
            </a: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  <a:latin typeface="KoPub돋움체 Bold"/>
                <a:ea typeface="KoPub돋움체 Bold"/>
              </a:rPr>
              <a:t>”</a:t>
            </a:r>
            <a:r>
              <a:rPr lang="ko-KR" altLang="en-US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와의 상관관계가 존재</a:t>
            </a:r>
            <a:endParaRPr lang="en-US" altLang="ko-KR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21A1C1-D995-4BF9-9E66-FEEA577FC549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- 20 -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97049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855E4CF-E980-4D77-A1E5-55AA15183C40}"/>
              </a:ext>
            </a:extLst>
          </p:cNvPr>
          <p:cNvSpPr/>
          <p:nvPr/>
        </p:nvSpPr>
        <p:spPr>
          <a:xfrm>
            <a:off x="848317" y="943075"/>
            <a:ext cx="10495366" cy="4543817"/>
          </a:xfrm>
          <a:prstGeom prst="roundRect">
            <a:avLst>
              <a:gd name="adj" fmla="val 19244"/>
            </a:avLst>
          </a:prstGeom>
          <a:solidFill>
            <a:srgbClr val="181E26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양적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D560133-4985-A9ED-D1EE-84A2C376D55E}"/>
              </a:ext>
            </a:extLst>
          </p:cNvPr>
          <p:cNvSpPr/>
          <p:nvPr/>
        </p:nvSpPr>
        <p:spPr>
          <a:xfrm>
            <a:off x="1284990" y="5691355"/>
            <a:ext cx="9622020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 </a:t>
            </a:r>
            <a:r>
              <a:rPr lang="ko-KR" altLang="en-US" sz="1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지역별로 노인의 비율이 높아질수록 호출건수가 높아지는 것을 알 수 있었고</a:t>
            </a:r>
            <a:r>
              <a:rPr lang="en-US" altLang="ko-KR" sz="1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, </a:t>
            </a:r>
          </a:p>
          <a:p>
            <a:pPr lvl="0">
              <a:defRPr/>
            </a:pPr>
            <a:r>
              <a:rPr lang="ko-KR" altLang="en-US" sz="1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   그중 </a:t>
            </a:r>
            <a:r>
              <a:rPr lang="ko-KR" alt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KoPub돋움체 Bold"/>
                <a:ea typeface="KoPub돋움체 Bold"/>
              </a:rPr>
              <a:t>독거노인</a:t>
            </a:r>
            <a:r>
              <a:rPr lang="ko-KR" alt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KoPub돋움체 Bold"/>
                <a:ea typeface="KoPub돋움체 Bold"/>
              </a:rPr>
              <a:t> </a:t>
            </a:r>
            <a:r>
              <a:rPr lang="ko-KR" altLang="en-US" sz="1800" dirty="0">
                <a:solidFill>
                  <a:schemeClr val="accent1">
                    <a:lumMod val="40000"/>
                    <a:lumOff val="60000"/>
                  </a:schemeClr>
                </a:solidFill>
                <a:latin typeface="KoPub돋움체 Bold"/>
                <a:ea typeface="KoPub돋움체 Bold"/>
              </a:rPr>
              <a:t>수가 많아질수록 </a:t>
            </a:r>
            <a:r>
              <a:rPr lang="ko-KR" altLang="en-US" sz="1800" dirty="0">
                <a:solidFill>
                  <a:schemeClr val="accent1">
                    <a:lumMod val="75000"/>
                  </a:schemeClr>
                </a:solidFill>
                <a:latin typeface="KoPub돋움체 Bold"/>
                <a:ea typeface="KoPub돋움체 Bold"/>
              </a:rPr>
              <a:t>호출건수가 많아진다는 것</a:t>
            </a:r>
            <a:r>
              <a:rPr lang="ko-KR" altLang="en-US" sz="1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을 도출함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60FB322-4786-414E-B3EB-465CF36D8376}"/>
              </a:ext>
            </a:extLst>
          </p:cNvPr>
          <p:cNvSpPr/>
          <p:nvPr/>
        </p:nvSpPr>
        <p:spPr>
          <a:xfrm>
            <a:off x="828997" y="943075"/>
            <a:ext cx="10495366" cy="4543817"/>
          </a:xfrm>
          <a:prstGeom prst="roundRect">
            <a:avLst>
              <a:gd name="adj" fmla="val 19244"/>
            </a:avLst>
          </a:prstGeom>
          <a:solidFill>
            <a:srgbClr val="181E26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4A259EEA-1F60-47C4-8CEF-3164FC673D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3341376"/>
              </p:ext>
            </p:extLst>
          </p:nvPr>
        </p:nvGraphicFramePr>
        <p:xfrm>
          <a:off x="6393546" y="1110343"/>
          <a:ext cx="4388258" cy="4220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" name="차트 16">
            <a:extLst>
              <a:ext uri="{FF2B5EF4-FFF2-40B4-BE49-F238E27FC236}">
                <a16:creationId xmlns:a16="http://schemas.microsoft.com/office/drawing/2014/main" id="{77FEDC16-D85E-4647-806D-F1073257D9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9665233"/>
              </p:ext>
            </p:extLst>
          </p:nvPr>
        </p:nvGraphicFramePr>
        <p:xfrm>
          <a:off x="1409445" y="1110343"/>
          <a:ext cx="4388258" cy="4220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59E52963-F197-4A80-A581-C45F54DB2652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- 21 -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89981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다리꼴 6">
            <a:extLst>
              <a:ext uri="{FF2B5EF4-FFF2-40B4-BE49-F238E27FC236}">
                <a16:creationId xmlns:a16="http://schemas.microsoft.com/office/drawing/2014/main" id="{D89672BA-9F27-D13B-CF28-59C6BCA862BB}"/>
              </a:ext>
            </a:extLst>
          </p:cNvPr>
          <p:cNvSpPr/>
          <p:nvPr/>
        </p:nvSpPr>
        <p:spPr>
          <a:xfrm flipV="1">
            <a:off x="7733966" y="3037111"/>
            <a:ext cx="4648534" cy="999678"/>
          </a:xfrm>
          <a:prstGeom prst="trapezoid">
            <a:avLst>
              <a:gd name="adj" fmla="val 15814"/>
            </a:avLst>
          </a:prstGeom>
          <a:solidFill>
            <a:schemeClr val="tx2">
              <a:lumMod val="7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양적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2A4DBD-D9A4-4F8E-9118-35CB46F6E91A}"/>
              </a:ext>
            </a:extLst>
          </p:cNvPr>
          <p:cNvSpPr txBox="1"/>
          <p:nvPr/>
        </p:nvSpPr>
        <p:spPr>
          <a:xfrm>
            <a:off x="5409753" y="1893782"/>
            <a:ext cx="1516441" cy="43088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lvl="0" algn="ctr"/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 구성원에 따른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lvl="0" algn="ctr"/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가구 수 비율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161D90-15A2-4A20-8E6F-EC122279DE1B}"/>
              </a:ext>
            </a:extLst>
          </p:cNvPr>
          <p:cNvSpPr txBox="1"/>
          <p:nvPr/>
        </p:nvSpPr>
        <p:spPr>
          <a:xfrm>
            <a:off x="5004596" y="2614425"/>
            <a:ext cx="679673" cy="215444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lvl="0" algn="ctr"/>
            <a:r>
              <a:rPr lang="ko-KR" altLang="en-US" sz="14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노인 비율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47FD5F-3DF0-40D2-B93F-67056D1C0715}"/>
              </a:ext>
            </a:extLst>
          </p:cNvPr>
          <p:cNvSpPr txBox="1"/>
          <p:nvPr/>
        </p:nvSpPr>
        <p:spPr>
          <a:xfrm>
            <a:off x="6032485" y="2679973"/>
            <a:ext cx="1045158" cy="215444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lvl="0" algn="ctr"/>
            <a:r>
              <a:rPr lang="ko-KR" altLang="en-US" sz="14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독거 노인 비율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BD23C9-2483-4F69-A161-AA55A1A1A7A7}"/>
              </a:ext>
            </a:extLst>
          </p:cNvPr>
          <p:cNvSpPr txBox="1"/>
          <p:nvPr/>
        </p:nvSpPr>
        <p:spPr>
          <a:xfrm>
            <a:off x="7991219" y="3133371"/>
            <a:ext cx="2410917" cy="738664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lvl="0" algn="ctr"/>
            <a:r>
              <a:rPr lang="ko-KR" altLang="en-US" sz="24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지역별 </a:t>
            </a:r>
            <a:r>
              <a:rPr lang="en-US" altLang="ko-KR" sz="24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1</a:t>
            </a:r>
            <a:r>
              <a:rPr lang="ko-KR" altLang="en-US" sz="24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인당</a:t>
            </a:r>
            <a:endParaRPr lang="en-US" altLang="ko-KR" sz="24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  <a:p>
            <a:pPr lvl="0" algn="ctr"/>
            <a:r>
              <a:rPr lang="ko-KR" altLang="en-US" sz="24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호출 건수 예측 가능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9D19102-BC33-41A4-9389-F9BD9597DA0F}"/>
              </a:ext>
            </a:extLst>
          </p:cNvPr>
          <p:cNvSpPr txBox="1"/>
          <p:nvPr/>
        </p:nvSpPr>
        <p:spPr>
          <a:xfrm>
            <a:off x="2203453" y="5357304"/>
            <a:ext cx="7671972" cy="615553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lvl="0" algn="ctr"/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 </a:t>
            </a:r>
            <a:r>
              <a:rPr lang="ko-KR" altLang="en-US" sz="2000" dirty="0">
                <a:solidFill>
                  <a:schemeClr val="bg1"/>
                </a:solidFill>
                <a:latin typeface="KoPub돋움체 Bold"/>
                <a:ea typeface="KoPub돋움체 Bold"/>
              </a:rPr>
              <a:t>앞에서 도출한 인사이트를 따라 지역 인구 수 외에 다양한 요소를 고려하여</a:t>
            </a:r>
            <a:endParaRPr lang="en-US" altLang="ko-KR" sz="2000" dirty="0">
              <a:solidFill>
                <a:schemeClr val="bg1"/>
              </a:solidFill>
              <a:latin typeface="KoPub돋움체 Bold"/>
              <a:ea typeface="KoPub돋움체 Bold"/>
            </a:endParaRPr>
          </a:p>
          <a:p>
            <a:pPr lvl="0" algn="ctr"/>
            <a:r>
              <a:rPr lang="ko-KR" altLang="en-US" sz="2000" dirty="0">
                <a:solidFill>
                  <a:schemeClr val="bg1"/>
                </a:solidFill>
                <a:latin typeface="KoPub돋움체 Bold"/>
                <a:ea typeface="KoPub돋움체 Bold"/>
              </a:rPr>
              <a:t>구급대원을 배치한다며 </a:t>
            </a:r>
            <a:r>
              <a:rPr lang="en-US" altLang="ko-KR" sz="2000" dirty="0">
                <a:solidFill>
                  <a:schemeClr val="accent2">
                    <a:lumMod val="75000"/>
                  </a:schemeClr>
                </a:solidFill>
                <a:latin typeface="KoPub돋움체 Bold"/>
                <a:ea typeface="KoPub돋움체 Bold"/>
              </a:rPr>
              <a:t>1</a:t>
            </a:r>
            <a:r>
              <a:rPr lang="ko-KR" altLang="en-US" sz="2000" dirty="0">
                <a:solidFill>
                  <a:schemeClr val="accent2">
                    <a:lumMod val="75000"/>
                  </a:schemeClr>
                </a:solidFill>
                <a:latin typeface="KoPub돋움체 Bold"/>
                <a:ea typeface="KoPub돋움체 Bold"/>
              </a:rPr>
              <a:t>인당 출동 건수의 균등화</a:t>
            </a:r>
            <a:r>
              <a:rPr lang="ko-KR" altLang="en-US" sz="2000" dirty="0">
                <a:solidFill>
                  <a:schemeClr val="bg1"/>
                </a:solidFill>
                <a:latin typeface="KoPub돋움체 Bold"/>
                <a:ea typeface="KoPub돋움체 Bold"/>
              </a:rPr>
              <a:t>를 기대함 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47045B4-4B04-571E-0497-66F4702E13F4}"/>
              </a:ext>
            </a:extLst>
          </p:cNvPr>
          <p:cNvGrpSpPr/>
          <p:nvPr/>
        </p:nvGrpSpPr>
        <p:grpSpPr>
          <a:xfrm>
            <a:off x="2140599" y="2423676"/>
            <a:ext cx="2210332" cy="2226547"/>
            <a:chOff x="3809468" y="2143189"/>
            <a:chExt cx="2210332" cy="2226547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E66864D-46C7-41CF-AEC5-5C298B34C95E}"/>
                </a:ext>
              </a:extLst>
            </p:cNvPr>
            <p:cNvSpPr/>
            <p:nvPr/>
          </p:nvSpPr>
          <p:spPr>
            <a:xfrm>
              <a:off x="3809468" y="2143189"/>
              <a:ext cx="2210332" cy="2226547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21F7B47-04FC-4181-2FF4-BB1A7CBFE62C}"/>
                </a:ext>
              </a:extLst>
            </p:cNvPr>
            <p:cNvSpPr txBox="1"/>
            <p:nvPr/>
          </p:nvSpPr>
          <p:spPr>
            <a:xfrm>
              <a:off x="4195215" y="3071797"/>
              <a:ext cx="14388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/>
              <a:r>
                <a:rPr lang="ko-KR" altLang="en-US" sz="1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지역 인구 수</a:t>
              </a: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</p:grp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2AA41C1-7F0F-8140-5596-6ABB48EEA404}"/>
              </a:ext>
            </a:extLst>
          </p:cNvPr>
          <p:cNvCxnSpPr>
            <a:cxnSpLocks/>
            <a:stCxn id="36" idx="6"/>
            <a:endCxn id="7" idx="1"/>
          </p:cNvCxnSpPr>
          <p:nvPr/>
        </p:nvCxnSpPr>
        <p:spPr>
          <a:xfrm>
            <a:off x="4350931" y="3536950"/>
            <a:ext cx="346208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6E9E93BA-E6A1-5491-EED0-319B6E087E3F}"/>
              </a:ext>
            </a:extLst>
          </p:cNvPr>
          <p:cNvSpPr/>
          <p:nvPr/>
        </p:nvSpPr>
        <p:spPr>
          <a:xfrm flipV="1">
            <a:off x="5158739" y="3067860"/>
            <a:ext cx="1496182" cy="339647"/>
          </a:xfrm>
          <a:prstGeom prst="triangle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66000">
                <a:schemeClr val="tx1">
                  <a:lumMod val="95000"/>
                  <a:lumOff val="5000"/>
                </a:schemeClr>
              </a:gs>
              <a:gs pos="100000">
                <a:schemeClr val="tx2">
                  <a:lumMod val="50000"/>
                </a:schemeClr>
              </a:gs>
            </a:gsLst>
            <a:lin ang="5400000" scaled="0"/>
          </a:gra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EDD7B51-98A2-A4A1-2692-2822949B2D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5510891" y="5649709"/>
            <a:ext cx="3285447" cy="3074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8311A63-E51B-4213-9A7E-06B3E4FA2C12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- 22 -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18909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질적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DA7825-7A78-479E-BBAF-8524F1996FF3}"/>
              </a:ext>
            </a:extLst>
          </p:cNvPr>
          <p:cNvSpPr/>
          <p:nvPr/>
        </p:nvSpPr>
        <p:spPr>
          <a:xfrm>
            <a:off x="6675897" y="4202721"/>
            <a:ext cx="3733122" cy="156966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구급인력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업무 과중 해소 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198516-4F99-419F-B3F0-0D6F2AF56076}"/>
              </a:ext>
            </a:extLst>
          </p:cNvPr>
          <p:cNvSpPr/>
          <p:nvPr/>
        </p:nvSpPr>
        <p:spPr>
          <a:xfrm>
            <a:off x="1249019" y="4248887"/>
            <a:ext cx="4219257" cy="147732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구급인력 </a:t>
            </a:r>
            <a:r>
              <a:rPr kumimoji="0" lang="en-US" altLang="ko-KR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1</a:t>
            </a: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인당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출동건수 균등화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pic>
        <p:nvPicPr>
          <p:cNvPr id="17" name="그림 16" descr="텍스트, 벡터그래픽이(가) 표시된 사진">
            <a:extLst>
              <a:ext uri="{FF2B5EF4-FFF2-40B4-BE49-F238E27FC236}">
                <a16:creationId xmlns:a16="http://schemas.microsoft.com/office/drawing/2014/main" id="{DD16189C-5569-821D-4E81-A48E796C5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850" y="679452"/>
            <a:ext cx="3924300" cy="3924300"/>
          </a:xfrm>
          <a:prstGeom prst="rect">
            <a:avLst/>
          </a:prstGeom>
        </p:spPr>
      </p:pic>
      <p:sp>
        <p:nvSpPr>
          <p:cNvPr id="20" name="같음 기호 19">
            <a:extLst>
              <a:ext uri="{FF2B5EF4-FFF2-40B4-BE49-F238E27FC236}">
                <a16:creationId xmlns:a16="http://schemas.microsoft.com/office/drawing/2014/main" id="{9C6826C6-3778-98A7-17A4-8F5AB095553B}"/>
              </a:ext>
            </a:extLst>
          </p:cNvPr>
          <p:cNvSpPr/>
          <p:nvPr/>
        </p:nvSpPr>
        <p:spPr>
          <a:xfrm>
            <a:off x="5421577" y="4364616"/>
            <a:ext cx="1257300" cy="1245870"/>
          </a:xfrm>
          <a:prstGeom prst="mathEqual">
            <a:avLst>
              <a:gd name="adj1" fmla="val 17404"/>
              <a:gd name="adj2" fmla="val 14818"/>
            </a:avLst>
          </a:prstGeom>
          <a:solidFill>
            <a:schemeClr val="accent2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12ABA71-9569-F525-03E4-D7077F7DB68C}"/>
              </a:ext>
            </a:extLst>
          </p:cNvPr>
          <p:cNvSpPr/>
          <p:nvPr/>
        </p:nvSpPr>
        <p:spPr>
          <a:xfrm rot="17100000">
            <a:off x="5463770" y="4869490"/>
            <a:ext cx="1172914" cy="194514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27E4AD-0030-47C8-8F8C-7076179959A7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- 23 -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47705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93FAA256-7DCB-2B5E-D625-E8E0752D4CEE}"/>
              </a:ext>
            </a:extLst>
          </p:cNvPr>
          <p:cNvSpPr/>
          <p:nvPr/>
        </p:nvSpPr>
        <p:spPr>
          <a:xfrm rot="5400000" flipV="1">
            <a:off x="4768491" y="966019"/>
            <a:ext cx="6639410" cy="6101644"/>
          </a:xfrm>
          <a:custGeom>
            <a:avLst/>
            <a:gdLst>
              <a:gd name="connsiteX0" fmla="*/ 10942981 w 10942981"/>
              <a:gd name="connsiteY0" fmla="*/ 0 h 6304072"/>
              <a:gd name="connsiteX1" fmla="*/ 10942981 w 10942981"/>
              <a:gd name="connsiteY1" fmla="*/ 6304072 h 6304072"/>
              <a:gd name="connsiteX2" fmla="*/ 0 w 10942981"/>
              <a:gd name="connsiteY2" fmla="*/ 3152036 h 6304072"/>
              <a:gd name="connsiteX3" fmla="*/ 10942981 w 10942981"/>
              <a:gd name="connsiteY3" fmla="*/ 0 h 6304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42981" h="6304072">
                <a:moveTo>
                  <a:pt x="10942981" y="0"/>
                </a:moveTo>
                <a:lnTo>
                  <a:pt x="10942981" y="6304072"/>
                </a:lnTo>
                <a:cubicBezTo>
                  <a:pt x="4899340" y="6304072"/>
                  <a:pt x="0" y="4892857"/>
                  <a:pt x="0" y="3152036"/>
                </a:cubicBezTo>
                <a:cubicBezTo>
                  <a:pt x="0" y="1411215"/>
                  <a:pt x="4899340" y="0"/>
                  <a:pt x="10942981" y="0"/>
                </a:cubicBezTo>
                <a:close/>
              </a:path>
            </a:pathLst>
          </a:custGeom>
          <a:solidFill>
            <a:srgbClr val="2C3644"/>
          </a:solidFill>
          <a:ln>
            <a:noFill/>
          </a:ln>
          <a:effectLst>
            <a:softEdge rad="812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32ACE32E-3EF7-0466-5150-5A3B1F1752EB}"/>
              </a:ext>
            </a:extLst>
          </p:cNvPr>
          <p:cNvSpPr/>
          <p:nvPr/>
        </p:nvSpPr>
        <p:spPr>
          <a:xfrm rot="16200000">
            <a:off x="4768491" y="-37320"/>
            <a:ext cx="6639410" cy="6101644"/>
          </a:xfrm>
          <a:custGeom>
            <a:avLst/>
            <a:gdLst>
              <a:gd name="connsiteX0" fmla="*/ 10942981 w 10942981"/>
              <a:gd name="connsiteY0" fmla="*/ 0 h 6304072"/>
              <a:gd name="connsiteX1" fmla="*/ 10942981 w 10942981"/>
              <a:gd name="connsiteY1" fmla="*/ 6304072 h 6304072"/>
              <a:gd name="connsiteX2" fmla="*/ 0 w 10942981"/>
              <a:gd name="connsiteY2" fmla="*/ 3152036 h 6304072"/>
              <a:gd name="connsiteX3" fmla="*/ 10942981 w 10942981"/>
              <a:gd name="connsiteY3" fmla="*/ 0 h 6304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42981" h="6304072">
                <a:moveTo>
                  <a:pt x="10942981" y="0"/>
                </a:moveTo>
                <a:lnTo>
                  <a:pt x="10942981" y="6304072"/>
                </a:lnTo>
                <a:cubicBezTo>
                  <a:pt x="4899340" y="6304072"/>
                  <a:pt x="0" y="4892857"/>
                  <a:pt x="0" y="3152036"/>
                </a:cubicBezTo>
                <a:cubicBezTo>
                  <a:pt x="0" y="1411215"/>
                  <a:pt x="4899340" y="0"/>
                  <a:pt x="10942981" y="0"/>
                </a:cubicBezTo>
                <a:close/>
              </a:path>
            </a:pathLst>
          </a:custGeom>
          <a:solidFill>
            <a:srgbClr val="2C3644"/>
          </a:solidFill>
          <a:ln>
            <a:noFill/>
          </a:ln>
          <a:effectLst>
            <a:softEdge rad="812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질적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DA7825-7A78-479E-BBAF-8524F1996FF3}"/>
              </a:ext>
            </a:extLst>
          </p:cNvPr>
          <p:cNvSpPr/>
          <p:nvPr/>
        </p:nvSpPr>
        <p:spPr>
          <a:xfrm>
            <a:off x="1994175" y="2274838"/>
            <a:ext cx="3362325" cy="230832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구급인력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업무 과중도 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3F5A45B-ED46-45AC-964E-F6C87079C148}"/>
              </a:ext>
            </a:extLst>
          </p:cNvPr>
          <p:cNvSpPr/>
          <p:nvPr/>
        </p:nvSpPr>
        <p:spPr>
          <a:xfrm>
            <a:off x="5277688" y="3013502"/>
            <a:ext cx="7551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=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CB07694-0E10-B956-77F2-5E3F2D3F80AC}"/>
              </a:ext>
            </a:extLst>
          </p:cNvPr>
          <p:cNvGrpSpPr/>
          <p:nvPr/>
        </p:nvGrpSpPr>
        <p:grpSpPr>
          <a:xfrm>
            <a:off x="5978568" y="1295998"/>
            <a:ext cx="4219257" cy="4266004"/>
            <a:chOff x="5233412" y="1192304"/>
            <a:chExt cx="4219257" cy="4266004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4198516-4F99-419F-B3F0-0D6F2AF56076}"/>
                </a:ext>
              </a:extLst>
            </p:cNvPr>
            <p:cNvSpPr/>
            <p:nvPr/>
          </p:nvSpPr>
          <p:spPr>
            <a:xfrm>
              <a:off x="5233412" y="1504752"/>
              <a:ext cx="4219257" cy="1477328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지역별 구급인력</a:t>
              </a:r>
              <a:endParaRPr kumimoji="0" lang="en-US" altLang="ko-KR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1</a:t>
              </a:r>
              <a:r>
                <a:rPr kumimoji="0" lang="ko-KR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인당 출동건수</a:t>
              </a:r>
              <a:endPara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6D3ACCA-44BE-42B1-B005-B6420EF75C03}"/>
                </a:ext>
              </a:extLst>
            </p:cNvPr>
            <p:cNvSpPr/>
            <p:nvPr/>
          </p:nvSpPr>
          <p:spPr>
            <a:xfrm>
              <a:off x="5233412" y="3980980"/>
              <a:ext cx="4219257" cy="1477328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각 건의</a:t>
              </a:r>
              <a:endParaRPr kumimoji="0" lang="en-US" altLang="ko-KR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업무가중치</a:t>
              </a:r>
              <a:endPara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4D8D9B5-2FE0-4DC0-A7F6-BBCFDF1799DF}"/>
                </a:ext>
              </a:extLst>
            </p:cNvPr>
            <p:cNvSpPr/>
            <p:nvPr/>
          </p:nvSpPr>
          <p:spPr>
            <a:xfrm>
              <a:off x="6933060" y="3017529"/>
              <a:ext cx="819960" cy="615553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X</a:t>
              </a:r>
              <a:endPara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endParaRP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7E65C73C-3018-2047-D68F-52BA31A916B7}"/>
                </a:ext>
              </a:extLst>
            </p:cNvPr>
            <p:cNvSpPr/>
            <p:nvPr/>
          </p:nvSpPr>
          <p:spPr>
            <a:xfrm>
              <a:off x="5233412" y="1192304"/>
              <a:ext cx="4219257" cy="276999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양적인 요소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85D17C67-A783-B145-C1B8-2424620BB380}"/>
                </a:ext>
              </a:extLst>
            </p:cNvPr>
            <p:cNvSpPr/>
            <p:nvPr/>
          </p:nvSpPr>
          <p:spPr>
            <a:xfrm>
              <a:off x="5233412" y="3668531"/>
              <a:ext cx="4219257" cy="276999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질적인 요소</a:t>
              </a: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endParaRP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B7607781-5985-DFFA-B379-97E46EA015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2181952" y="4514850"/>
            <a:ext cx="2986770" cy="5316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93744EE-F242-4BE8-8305-A3D9CD740B3C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- 24 -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502566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질적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2299B14-6DB8-4A3C-8874-8667B0FACD80}"/>
              </a:ext>
            </a:extLst>
          </p:cNvPr>
          <p:cNvSpPr/>
          <p:nvPr/>
        </p:nvSpPr>
        <p:spPr>
          <a:xfrm>
            <a:off x="1487805" y="2592200"/>
            <a:ext cx="11954389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 구급인력</a:t>
            </a:r>
            <a:endParaRPr kumimoji="0" lang="en-US" altLang="ko-KR" sz="6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1</a:t>
            </a: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인당 출동건수 균등화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8E034CD-3D0E-4CC9-BC68-DABECC9ED096}"/>
              </a:ext>
            </a:extLst>
          </p:cNvPr>
          <p:cNvSpPr/>
          <p:nvPr/>
        </p:nvSpPr>
        <p:spPr>
          <a:xfrm>
            <a:off x="1487805" y="2171549"/>
            <a:ext cx="10362799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Objective :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D6B8D8-2E9A-4DAC-9D9C-CCB09A542F30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- 25 -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293976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질적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2299B14-6DB8-4A3C-8874-8667B0FACD80}"/>
              </a:ext>
            </a:extLst>
          </p:cNvPr>
          <p:cNvSpPr/>
          <p:nvPr/>
        </p:nvSpPr>
        <p:spPr>
          <a:xfrm>
            <a:off x="1487805" y="2592200"/>
            <a:ext cx="11954389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 구급인력</a:t>
            </a:r>
            <a:endParaRPr kumimoji="0" lang="en-US" altLang="ko-KR" sz="6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lvl="0">
              <a:defRPr/>
            </a:pPr>
            <a:r>
              <a:rPr lang="ko-KR" altLang="en-US" sz="6000" dirty="0">
                <a:solidFill>
                  <a:schemeClr val="accent1">
                    <a:lumMod val="75000"/>
                  </a:schemeClr>
                </a:solidFill>
                <a:latin typeface="KoPub돋움체 Bold"/>
                <a:ea typeface="KoPub돋움체 Bold"/>
              </a:rPr>
              <a:t>업무 과중 지표 </a:t>
            </a:r>
            <a:r>
              <a:rPr lang="ko-KR" altLang="en-US" sz="60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균등화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8E034CD-3D0E-4CC9-BC68-DABECC9ED096}"/>
              </a:ext>
            </a:extLst>
          </p:cNvPr>
          <p:cNvSpPr/>
          <p:nvPr/>
        </p:nvSpPr>
        <p:spPr>
          <a:xfrm>
            <a:off x="1487805" y="2171549"/>
            <a:ext cx="10362799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Objective :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585DCD-85C4-6968-D419-0D0BDAC67436}"/>
              </a:ext>
            </a:extLst>
          </p:cNvPr>
          <p:cNvSpPr/>
          <p:nvPr/>
        </p:nvSpPr>
        <p:spPr>
          <a:xfrm>
            <a:off x="1487805" y="4490178"/>
            <a:ext cx="54446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(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 구급인력 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1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인당 출동건수</a:t>
            </a: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)  X  (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각 건의 업무가중치</a:t>
            </a: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)</a:t>
            </a:r>
            <a:endParaRPr kumimoji="0" lang="ko-KR" altLang="en-US" sz="1600" b="0" i="0" u="none" strike="noStrike" kern="1200" cap="none" spc="-15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DC8C82-AA7B-3C05-66C5-5C8DE651F5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1368219" y="4406556"/>
            <a:ext cx="4810223" cy="8562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71BC0E-9250-43FD-8B4D-209EB0AE2BB1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- 26 -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0670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226717B-0E0E-6CFD-D223-69EC5F02B342}"/>
              </a:ext>
            </a:extLst>
          </p:cNvPr>
          <p:cNvCxnSpPr>
            <a:cxnSpLocks/>
          </p:cNvCxnSpPr>
          <p:nvPr/>
        </p:nvCxnSpPr>
        <p:spPr>
          <a:xfrm>
            <a:off x="4897580" y="1711036"/>
            <a:ext cx="0" cy="3815412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CD7FB07-2D6D-F758-EDF4-035075C41F7E}"/>
              </a:ext>
            </a:extLst>
          </p:cNvPr>
          <p:cNvCxnSpPr>
            <a:cxnSpLocks/>
          </p:cNvCxnSpPr>
          <p:nvPr/>
        </p:nvCxnSpPr>
        <p:spPr>
          <a:xfrm rot="16200000">
            <a:off x="4795934" y="286312"/>
            <a:ext cx="0" cy="4616648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55C8EA7D-74F7-F7D2-0E7C-F83067CF8CF8}"/>
              </a:ext>
            </a:extLst>
          </p:cNvPr>
          <p:cNvCxnSpPr>
            <a:cxnSpLocks/>
          </p:cNvCxnSpPr>
          <p:nvPr/>
        </p:nvCxnSpPr>
        <p:spPr>
          <a:xfrm rot="16200000">
            <a:off x="4795934" y="1355981"/>
            <a:ext cx="0" cy="4616648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2CAB7349-94B2-0450-9EE5-98E55C64C075}"/>
              </a:ext>
            </a:extLst>
          </p:cNvPr>
          <p:cNvCxnSpPr>
            <a:cxnSpLocks/>
          </p:cNvCxnSpPr>
          <p:nvPr/>
        </p:nvCxnSpPr>
        <p:spPr>
          <a:xfrm rot="16200000">
            <a:off x="4795934" y="2425651"/>
            <a:ext cx="0" cy="4616648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질적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8A32F818-1456-D36A-096A-6384F52EC0CB}"/>
              </a:ext>
            </a:extLst>
          </p:cNvPr>
          <p:cNvGrpSpPr/>
          <p:nvPr/>
        </p:nvGrpSpPr>
        <p:grpSpPr>
          <a:xfrm>
            <a:off x="2957308" y="1848559"/>
            <a:ext cx="3850064" cy="3540366"/>
            <a:chOff x="881025" y="1916719"/>
            <a:chExt cx="3850064" cy="3540366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B55E57D2-4F11-5F54-A52C-9401F245BF25}"/>
                </a:ext>
              </a:extLst>
            </p:cNvPr>
            <p:cNvGrpSpPr/>
            <p:nvPr/>
          </p:nvGrpSpPr>
          <p:grpSpPr>
            <a:xfrm>
              <a:off x="881025" y="1990634"/>
              <a:ext cx="1627346" cy="3346370"/>
              <a:chOff x="881025" y="1990634"/>
              <a:chExt cx="1627346" cy="3346370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369997A-AF78-08A0-7833-92E69254FDB1}"/>
                  </a:ext>
                </a:extLst>
              </p:cNvPr>
              <p:cNvSpPr txBox="1"/>
              <p:nvPr/>
            </p:nvSpPr>
            <p:spPr>
              <a:xfrm>
                <a:off x="955320" y="1990634"/>
                <a:ext cx="147875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800" dirty="0">
                    <a:solidFill>
                      <a:prstClr val="white"/>
                    </a:solidFill>
                    <a:latin typeface="KoPub돋움체 Bold"/>
                    <a:ea typeface="KoPub돋움체 Bold"/>
                  </a:rPr>
                  <a:t>신고시각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C1D3A56-9391-25EC-DA06-818ED6AC05E3}"/>
                  </a:ext>
                </a:extLst>
              </p:cNvPr>
              <p:cNvSpPr txBox="1"/>
              <p:nvPr/>
            </p:nvSpPr>
            <p:spPr>
              <a:xfrm>
                <a:off x="949605" y="2921425"/>
                <a:ext cx="1490186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800" dirty="0">
                    <a:solidFill>
                      <a:prstClr val="white"/>
                    </a:solidFill>
                    <a:latin typeface="KoPub돋움체 Bold"/>
                    <a:ea typeface="KoPub돋움체 Bold"/>
                  </a:rPr>
                  <a:t>귀소까지</a:t>
                </a:r>
                <a:endParaRPr lang="en-US" altLang="ko-KR" sz="1800" dirty="0">
                  <a:solidFill>
                    <a:prstClr val="white"/>
                  </a:solidFill>
                  <a:latin typeface="KoPub돋움체 Bold"/>
                  <a:ea typeface="KoPub돋움체 Bold"/>
                </a:endParaRPr>
              </a:p>
              <a:p>
                <a:pPr algn="ctr"/>
                <a:r>
                  <a:rPr lang="ko-KR" altLang="en-US" dirty="0">
                    <a:solidFill>
                      <a:prstClr val="white"/>
                    </a:solidFill>
                    <a:latin typeface="KoPub돋움체 Bold"/>
                    <a:ea typeface="KoPub돋움체 Bold"/>
                  </a:rPr>
                  <a:t>걸리는 </a:t>
                </a:r>
                <a:r>
                  <a:rPr lang="ko-KR" altLang="en-US" sz="1800" dirty="0">
                    <a:solidFill>
                      <a:prstClr val="white"/>
                    </a:solidFill>
                    <a:latin typeface="KoPub돋움체 Bold"/>
                    <a:ea typeface="KoPub돋움체 Bold"/>
                  </a:rPr>
                  <a:t>시간</a:t>
                </a:r>
                <a:endParaRPr lang="ko-KR" alt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BB0D99B-65B3-BC5A-785A-48DC5E58EEDC}"/>
                  </a:ext>
                </a:extLst>
              </p:cNvPr>
              <p:cNvSpPr txBox="1"/>
              <p:nvPr/>
            </p:nvSpPr>
            <p:spPr>
              <a:xfrm>
                <a:off x="965146" y="4129215"/>
                <a:ext cx="145910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800" dirty="0">
                    <a:solidFill>
                      <a:prstClr val="white"/>
                    </a:solidFill>
                    <a:latin typeface="KoPub돋움체 Bold"/>
                    <a:ea typeface="KoPub돋움체 Bold"/>
                  </a:rPr>
                  <a:t>현장과의 거리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EAC65A6-F666-D5C1-EBFB-6CA1CC5DB232}"/>
                  </a:ext>
                </a:extLst>
              </p:cNvPr>
              <p:cNvSpPr txBox="1"/>
              <p:nvPr/>
            </p:nvSpPr>
            <p:spPr>
              <a:xfrm>
                <a:off x="881025" y="5060005"/>
                <a:ext cx="1627346" cy="276999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ko-KR" altLang="en-US" sz="1800" dirty="0">
                    <a:solidFill>
                      <a:prstClr val="white"/>
                    </a:solidFill>
                    <a:latin typeface="KoPub돋움체 Bold"/>
                    <a:ea typeface="KoPub돋움체 Bold"/>
                  </a:rPr>
                  <a:t>의식상태</a:t>
                </a:r>
              </a:p>
            </p:txBody>
          </p: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C696083D-3ABC-1F3B-61F0-C65F723CC457}"/>
                </a:ext>
              </a:extLst>
            </p:cNvPr>
            <p:cNvGrpSpPr/>
            <p:nvPr/>
          </p:nvGrpSpPr>
          <p:grpSpPr>
            <a:xfrm>
              <a:off x="3252333" y="1916719"/>
              <a:ext cx="1478756" cy="3540366"/>
              <a:chOff x="3252333" y="1916719"/>
              <a:chExt cx="1478756" cy="3540366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544F47D8-75B6-72D7-F7DF-F77584CF8058}"/>
                  </a:ext>
                </a:extLst>
              </p:cNvPr>
              <p:cNvGrpSpPr/>
              <p:nvPr/>
            </p:nvGrpSpPr>
            <p:grpSpPr>
              <a:xfrm>
                <a:off x="3252333" y="1916719"/>
                <a:ext cx="1478756" cy="517163"/>
                <a:chOff x="3312786" y="1750471"/>
                <a:chExt cx="1478756" cy="517163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16731336-941F-465D-4AED-8EAC6582EABD}"/>
                    </a:ext>
                  </a:extLst>
                </p:cNvPr>
                <p:cNvSpPr txBox="1"/>
                <p:nvPr/>
              </p:nvSpPr>
              <p:spPr>
                <a:xfrm>
                  <a:off x="3312786" y="1750471"/>
                  <a:ext cx="1478756" cy="2154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업무 외 시간</a:t>
                  </a:r>
                  <a:endParaRPr lang="en-US" altLang="ko-KR" sz="1400" dirty="0">
                    <a:solidFill>
                      <a:prstClr val="white"/>
                    </a:solidFill>
                    <a:latin typeface="KoPub돋움체 Bold"/>
                    <a:ea typeface="KoPub돋움체 Bold"/>
                  </a:endParaRP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B0C2A37C-B9B7-3A97-4E8D-E830A48CEB0D}"/>
                    </a:ext>
                  </a:extLst>
                </p:cNvPr>
                <p:cNvSpPr txBox="1"/>
                <p:nvPr/>
              </p:nvSpPr>
              <p:spPr>
                <a:xfrm>
                  <a:off x="3312786" y="1990635"/>
                  <a:ext cx="1478756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 algn="ctr"/>
                  <a:r>
                    <a:rPr lang="en-US" altLang="ko-KR" sz="1800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18</a:t>
                  </a:r>
                  <a:r>
                    <a:rPr lang="ko-KR" altLang="en-US" sz="1800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시</a:t>
                  </a:r>
                  <a:r>
                    <a:rPr lang="en-US" altLang="ko-KR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 ~ 06</a:t>
                  </a:r>
                  <a:r>
                    <a:rPr lang="ko-KR" altLang="en-US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시</a:t>
                  </a:r>
                  <a:endParaRPr lang="en-US" altLang="ko-KR" sz="1800" dirty="0">
                    <a:solidFill>
                      <a:prstClr val="white"/>
                    </a:solidFill>
                    <a:latin typeface="KoPub돋움체 Bold"/>
                    <a:ea typeface="KoPub돋움체 Bold"/>
                  </a:endParaRPr>
                </a:p>
              </p:txBody>
            </p:sp>
          </p:grpSp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BFE72E8E-DA37-1DCA-11CC-656C554F5F61}"/>
                  </a:ext>
                </a:extLst>
              </p:cNvPr>
              <p:cNvGrpSpPr/>
              <p:nvPr/>
            </p:nvGrpSpPr>
            <p:grpSpPr>
              <a:xfrm>
                <a:off x="3252333" y="2986009"/>
                <a:ext cx="1478756" cy="517163"/>
                <a:chOff x="3312786" y="1750471"/>
                <a:chExt cx="1478756" cy="517163"/>
              </a:xfrm>
            </p:grpSpPr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CFBCAAC-F8FD-8CDC-DEAE-618FEC4780A7}"/>
                    </a:ext>
                  </a:extLst>
                </p:cNvPr>
                <p:cNvSpPr txBox="1"/>
                <p:nvPr/>
              </p:nvSpPr>
              <p:spPr>
                <a:xfrm>
                  <a:off x="3312786" y="1750471"/>
                  <a:ext cx="1478756" cy="2154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 algn="ctr"/>
                  <a:r>
                    <a:rPr lang="en-US" altLang="ko-KR" sz="1400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Median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A4ED2F01-5159-0F20-A64E-E1DA88A1A2E1}"/>
                    </a:ext>
                  </a:extLst>
                </p:cNvPr>
                <p:cNvSpPr txBox="1"/>
                <p:nvPr/>
              </p:nvSpPr>
              <p:spPr>
                <a:xfrm>
                  <a:off x="3312786" y="1990635"/>
                  <a:ext cx="1478756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 algn="ctr"/>
                  <a:r>
                    <a:rPr lang="en-US" altLang="ko-KR" sz="1800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45.0 </a:t>
                  </a:r>
                  <a:r>
                    <a:rPr lang="ko-KR" altLang="en-US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≤</a:t>
                  </a:r>
                  <a:r>
                    <a:rPr lang="en-US" altLang="ko-KR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 X</a:t>
                  </a:r>
                  <a:endParaRPr lang="en-US" altLang="ko-KR" sz="1800" dirty="0">
                    <a:solidFill>
                      <a:prstClr val="white"/>
                    </a:solidFill>
                    <a:latin typeface="KoPub돋움체 Bold"/>
                    <a:ea typeface="KoPub돋움체 Bold"/>
                  </a:endParaRPr>
                </a:p>
              </p:txBody>
            </p:sp>
          </p:grpSp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90E48AB9-10FE-DF99-D4C8-4560E6EAFAAA}"/>
                  </a:ext>
                </a:extLst>
              </p:cNvPr>
              <p:cNvGrpSpPr/>
              <p:nvPr/>
            </p:nvGrpSpPr>
            <p:grpSpPr>
              <a:xfrm>
                <a:off x="3252333" y="4055298"/>
                <a:ext cx="1478756" cy="517163"/>
                <a:chOff x="3312786" y="1750471"/>
                <a:chExt cx="1478756" cy="517163"/>
              </a:xfrm>
            </p:grpSpPr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FD24F22E-9D26-D6ED-9857-4B6DC99186CC}"/>
                    </a:ext>
                  </a:extLst>
                </p:cNvPr>
                <p:cNvSpPr txBox="1"/>
                <p:nvPr/>
              </p:nvSpPr>
              <p:spPr>
                <a:xfrm>
                  <a:off x="3312786" y="1750471"/>
                  <a:ext cx="1478756" cy="2154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 algn="ctr"/>
                  <a:r>
                    <a:rPr lang="en-US" altLang="ko-KR" sz="1400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Median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BCD419DC-4DD9-E00D-F650-A68EE1F14D3C}"/>
                    </a:ext>
                  </a:extLst>
                </p:cNvPr>
                <p:cNvSpPr txBox="1"/>
                <p:nvPr/>
              </p:nvSpPr>
              <p:spPr>
                <a:xfrm>
                  <a:off x="3312786" y="1990635"/>
                  <a:ext cx="1478756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 algn="ctr"/>
                  <a:r>
                    <a:rPr lang="en-US" altLang="ko-KR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2 </a:t>
                  </a:r>
                  <a:r>
                    <a:rPr lang="ko-KR" altLang="en-US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≤</a:t>
                  </a:r>
                  <a:r>
                    <a:rPr lang="en-US" altLang="ko-KR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 X</a:t>
                  </a:r>
                  <a:endParaRPr lang="en-US" altLang="ko-KR" sz="1800" dirty="0">
                    <a:solidFill>
                      <a:prstClr val="white"/>
                    </a:solidFill>
                    <a:latin typeface="KoPub돋움체 Bold"/>
                    <a:ea typeface="KoPub돋움체 Bold"/>
                  </a:endParaRPr>
                </a:p>
              </p:txBody>
            </p:sp>
          </p:grp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8412BE7C-3ABB-6AAF-86BE-D35A20C33817}"/>
                  </a:ext>
                </a:extLst>
              </p:cNvPr>
              <p:cNvGrpSpPr/>
              <p:nvPr/>
            </p:nvGrpSpPr>
            <p:grpSpPr>
              <a:xfrm>
                <a:off x="3252333" y="4939922"/>
                <a:ext cx="1478756" cy="517163"/>
                <a:chOff x="3312786" y="1750471"/>
                <a:chExt cx="1478756" cy="517163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63A00093-9C8D-A87E-4301-8B132B6B7533}"/>
                    </a:ext>
                  </a:extLst>
                </p:cNvPr>
                <p:cNvSpPr txBox="1"/>
                <p:nvPr/>
              </p:nvSpPr>
              <p:spPr>
                <a:xfrm>
                  <a:off x="3312786" y="1750471"/>
                  <a:ext cx="1478756" cy="2154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환자 상태</a:t>
                  </a:r>
                  <a:endParaRPr lang="en-US" altLang="ko-KR" sz="1400" dirty="0">
                    <a:solidFill>
                      <a:prstClr val="white"/>
                    </a:solidFill>
                    <a:latin typeface="KoPub돋움체 Bold"/>
                    <a:ea typeface="KoPub돋움체 Bold"/>
                  </a:endParaRP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64053C20-089E-12D3-E185-E0EE8E1D7C3C}"/>
                    </a:ext>
                  </a:extLst>
                </p:cNvPr>
                <p:cNvSpPr txBox="1"/>
                <p:nvPr/>
              </p:nvSpPr>
              <p:spPr>
                <a:xfrm>
                  <a:off x="3312786" y="1990635"/>
                  <a:ext cx="1478756" cy="2769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anchor="ctr">
                  <a:spAutoFit/>
                </a:bodyPr>
                <a:lstStyle/>
                <a:p>
                  <a:pPr algn="ctr"/>
                  <a:r>
                    <a:rPr lang="en-US" altLang="ko-KR" sz="1800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A(Alert) </a:t>
                  </a:r>
                  <a:r>
                    <a:rPr lang="ko-KR" altLang="en-US" sz="1800" dirty="0">
                      <a:solidFill>
                        <a:prstClr val="white"/>
                      </a:solidFill>
                      <a:latin typeface="KoPub돋움체 Bold"/>
                      <a:ea typeface="KoPub돋움체 Bold"/>
                    </a:rPr>
                    <a:t>이외</a:t>
                  </a:r>
                  <a:endParaRPr lang="en-US" altLang="ko-KR" sz="1800" dirty="0">
                    <a:solidFill>
                      <a:prstClr val="white"/>
                    </a:solidFill>
                    <a:latin typeface="KoPub돋움체 Bold"/>
                    <a:ea typeface="KoPub돋움체 Bold"/>
                  </a:endParaRPr>
                </a:p>
              </p:txBody>
            </p:sp>
          </p:grpSp>
        </p:grp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74BC1C49-489F-8A2C-BBC0-DE22A7604305}"/>
              </a:ext>
            </a:extLst>
          </p:cNvPr>
          <p:cNvGrpSpPr/>
          <p:nvPr/>
        </p:nvGrpSpPr>
        <p:grpSpPr>
          <a:xfrm>
            <a:off x="6415507" y="2917849"/>
            <a:ext cx="3039902" cy="1542164"/>
            <a:chOff x="6400267" y="2714551"/>
            <a:chExt cx="3039902" cy="1542164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E5FA666A-94D7-78B4-0327-8B163FAEBC10}"/>
                </a:ext>
              </a:extLst>
            </p:cNvPr>
            <p:cNvGrpSpPr/>
            <p:nvPr/>
          </p:nvGrpSpPr>
          <p:grpSpPr>
            <a:xfrm>
              <a:off x="8461100" y="2929200"/>
              <a:ext cx="979069" cy="999599"/>
              <a:chOff x="5658305" y="2701653"/>
              <a:chExt cx="979069" cy="999599"/>
            </a:xfrm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400FA07B-FB3C-AF69-B46B-1950060999A2}"/>
                  </a:ext>
                </a:extLst>
              </p:cNvPr>
              <p:cNvSpPr/>
              <p:nvPr/>
            </p:nvSpPr>
            <p:spPr>
              <a:xfrm>
                <a:off x="5658305" y="2701653"/>
                <a:ext cx="979069" cy="999599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/>
                <a:endParaRPr lang="ko-KR" altLang="en-US" sz="48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59178DF6-7BB4-FBB5-FF88-2C59D3A7B308}"/>
                  </a:ext>
                </a:extLst>
              </p:cNvPr>
              <p:cNvSpPr txBox="1"/>
              <p:nvPr/>
            </p:nvSpPr>
            <p:spPr>
              <a:xfrm>
                <a:off x="5682113" y="2909066"/>
                <a:ext cx="931452" cy="584775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spAutoFit/>
              </a:bodyPr>
              <a:lstStyle/>
              <a:p>
                <a:pPr algn="ctr"/>
                <a:r>
                  <a:rPr lang="ko-KR" altLang="en-US" sz="1400" dirty="0">
                    <a:solidFill>
                      <a:prstClr val="white"/>
                    </a:solidFill>
                    <a:latin typeface="KoPub돋움체 Bold"/>
                    <a:ea typeface="KoPub돋움체 Bold"/>
                  </a:rPr>
                  <a:t>가중치</a:t>
                </a:r>
                <a:endParaRPr lang="en-US" altLang="ko-KR" sz="1400" dirty="0">
                  <a:solidFill>
                    <a:prstClr val="white"/>
                  </a:solidFill>
                  <a:latin typeface="KoPub돋움체 Bold"/>
                  <a:ea typeface="KoPub돋움체 Bold"/>
                </a:endParaRPr>
              </a:p>
              <a:p>
                <a:pPr algn="ctr"/>
                <a:r>
                  <a:rPr lang="en-US" altLang="ko-KR" sz="2400" dirty="0">
                    <a:solidFill>
                      <a:prstClr val="white"/>
                    </a:solidFill>
                    <a:latin typeface="KoPub돋움체 Bold"/>
                    <a:ea typeface="KoPub돋움체 Bold"/>
                  </a:rPr>
                  <a:t>1.2</a:t>
                </a:r>
              </a:p>
            </p:txBody>
          </p:sp>
        </p:grp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7E998C7E-C44E-37B8-EF5D-6635CA65AF79}"/>
                </a:ext>
              </a:extLst>
            </p:cNvPr>
            <p:cNvSpPr/>
            <p:nvPr/>
          </p:nvSpPr>
          <p:spPr>
            <a:xfrm rot="16200000" flipV="1">
              <a:off x="6508099" y="2606719"/>
              <a:ext cx="1542164" cy="1757828"/>
            </a:xfrm>
            <a:custGeom>
              <a:avLst/>
              <a:gdLst>
                <a:gd name="connsiteX0" fmla="*/ 669099 w 1338198"/>
                <a:gd name="connsiteY0" fmla="*/ 1146007 h 1146007"/>
                <a:gd name="connsiteX1" fmla="*/ 1134795 w 1338198"/>
                <a:gd name="connsiteY1" fmla="*/ 365760 h 1146007"/>
                <a:gd name="connsiteX2" fmla="*/ 1338198 w 1338198"/>
                <a:gd name="connsiteY2" fmla="*/ 365760 h 1146007"/>
                <a:gd name="connsiteX3" fmla="*/ 669099 w 1338198"/>
                <a:gd name="connsiteY3" fmla="*/ 0 h 1146007"/>
                <a:gd name="connsiteX4" fmla="*/ 0 w 1338198"/>
                <a:gd name="connsiteY4" fmla="*/ 365760 h 1146007"/>
                <a:gd name="connsiteX5" fmla="*/ 203404 w 1338198"/>
                <a:gd name="connsiteY5" fmla="*/ 365760 h 114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8198" h="1146007">
                  <a:moveTo>
                    <a:pt x="669099" y="1146007"/>
                  </a:moveTo>
                  <a:lnTo>
                    <a:pt x="1134795" y="365760"/>
                  </a:lnTo>
                  <a:lnTo>
                    <a:pt x="1338198" y="365760"/>
                  </a:lnTo>
                  <a:lnTo>
                    <a:pt x="669099" y="0"/>
                  </a:lnTo>
                  <a:lnTo>
                    <a:pt x="0" y="365760"/>
                  </a:lnTo>
                  <a:lnTo>
                    <a:pt x="203404" y="365760"/>
                  </a:lnTo>
                  <a:close/>
                </a:path>
              </a:pathLst>
            </a:custGeom>
            <a:gradFill>
              <a:gsLst>
                <a:gs pos="0">
                  <a:srgbClr val="FEFEFE"/>
                </a:gs>
                <a:gs pos="100000">
                  <a:srgbClr val="ADB9CA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endParaRPr>
            </a:p>
          </p:txBody>
        </p:sp>
      </p:grp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2499B255-501A-4DEA-981F-F5AB90865561}"/>
              </a:ext>
            </a:extLst>
          </p:cNvPr>
          <p:cNvSpPr/>
          <p:nvPr/>
        </p:nvSpPr>
        <p:spPr>
          <a:xfrm>
            <a:off x="3041998" y="1239315"/>
            <a:ext cx="3738728" cy="346234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KoPub돋움체 Bold"/>
                <a:ea typeface="KoPub돋움체 Bold"/>
              </a:rPr>
              <a:t>소방서 구급활동 데이터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E2BBC34-82D2-411C-A87C-88A301171912}"/>
              </a:ext>
            </a:extLst>
          </p:cNvPr>
          <p:cNvSpPr txBox="1"/>
          <p:nvPr/>
        </p:nvSpPr>
        <p:spPr>
          <a:xfrm>
            <a:off x="1305783" y="5860259"/>
            <a:ext cx="9467335" cy="30777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lvl="0" algn="ctr"/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각각의 출동 건마다 상이한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가중치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를 주어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구급대원이 실질적으로 느끼는 업무과중을 반영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함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E80B70E3-EEEE-4434-A5DB-4A96330E6A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6888992" y="6190458"/>
            <a:ext cx="2986774" cy="52576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EB18F2C-F429-4F1A-A3B9-AF9A2C3C137A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- 27 -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569864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질적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E36E6D2-998C-40A2-AFD3-5B9BD890C79C}"/>
              </a:ext>
            </a:extLst>
          </p:cNvPr>
          <p:cNvGrpSpPr/>
          <p:nvPr/>
        </p:nvGrpSpPr>
        <p:grpSpPr>
          <a:xfrm>
            <a:off x="2496228" y="1044075"/>
            <a:ext cx="7199544" cy="5175535"/>
            <a:chOff x="2584536" y="1143355"/>
            <a:chExt cx="7199544" cy="5175535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8975C891-C767-CA8B-E615-7F7375964684}"/>
                </a:ext>
              </a:extLst>
            </p:cNvPr>
            <p:cNvSpPr/>
            <p:nvPr/>
          </p:nvSpPr>
          <p:spPr>
            <a:xfrm>
              <a:off x="2584536" y="1143355"/>
              <a:ext cx="7199544" cy="5175535"/>
            </a:xfrm>
            <a:prstGeom prst="roundRect">
              <a:avLst>
                <a:gd name="adj" fmla="val 19244"/>
              </a:avLst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graphicFrame>
          <p:nvGraphicFramePr>
            <p:cNvPr id="8" name="차트 7">
              <a:extLst>
                <a:ext uri="{FF2B5EF4-FFF2-40B4-BE49-F238E27FC236}">
                  <a16:creationId xmlns:a16="http://schemas.microsoft.com/office/drawing/2014/main" id="{D3A50AB6-B2B4-9452-DF14-67DC9A7CB35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03823151"/>
                </p:ext>
              </p:extLst>
            </p:nvPr>
          </p:nvGraphicFramePr>
          <p:xfrm>
            <a:off x="3139678" y="1164591"/>
            <a:ext cx="6089261" cy="513306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3F1581FE-64FF-47B4-9E22-28698AC366C0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- 28 -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5649101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질적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2552284-588C-40C6-A583-54B527F5EDBD}"/>
              </a:ext>
            </a:extLst>
          </p:cNvPr>
          <p:cNvGrpSpPr/>
          <p:nvPr/>
        </p:nvGrpSpPr>
        <p:grpSpPr>
          <a:xfrm>
            <a:off x="2496228" y="1057369"/>
            <a:ext cx="7199544" cy="5175535"/>
            <a:chOff x="2496228" y="870448"/>
            <a:chExt cx="7199544" cy="5175535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BECDADA4-3613-64E4-0EE6-5002C3DB77B5}"/>
                </a:ext>
              </a:extLst>
            </p:cNvPr>
            <p:cNvSpPr/>
            <p:nvPr/>
          </p:nvSpPr>
          <p:spPr>
            <a:xfrm>
              <a:off x="2496228" y="870448"/>
              <a:ext cx="7199544" cy="5175535"/>
            </a:xfrm>
            <a:prstGeom prst="roundRect">
              <a:avLst>
                <a:gd name="adj" fmla="val 19244"/>
              </a:avLst>
            </a:prstGeom>
            <a:solidFill>
              <a:srgbClr val="181E2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  <p:graphicFrame>
          <p:nvGraphicFramePr>
            <p:cNvPr id="8" name="차트 7">
              <a:extLst>
                <a:ext uri="{FF2B5EF4-FFF2-40B4-BE49-F238E27FC236}">
                  <a16:creationId xmlns:a16="http://schemas.microsoft.com/office/drawing/2014/main" id="{D3A50AB6-B2B4-9452-DF14-67DC9A7CB35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27957507"/>
                </p:ext>
              </p:extLst>
            </p:nvPr>
          </p:nvGraphicFramePr>
          <p:xfrm>
            <a:off x="2818469" y="1000388"/>
            <a:ext cx="6555063" cy="491565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0C7326A5-270E-4A0F-9AF9-ECED8890F8B4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- 29 -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50843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FE848AA-2525-4992-A431-F21306D879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A88147-C23B-4BAB-8EFF-EE026F05C9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문제 정의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AFC031-0DF7-4965-8DE4-6F20E9994B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1) </a:t>
            </a:r>
            <a:r>
              <a:rPr lang="ko-KR" altLang="en-US" dirty="0"/>
              <a:t>문제 및 현황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C6BF77-7BA7-457F-92C1-6015D26CCC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2) </a:t>
            </a:r>
            <a:r>
              <a:rPr lang="ko-KR" altLang="en-US" dirty="0"/>
              <a:t>문제 도출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8AF4DD2-AEAB-49FA-9ED1-70DCDD94BA0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85B55970-6273-4424-9873-AF4576253EC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917DCC-457D-4EBC-B479-05998D03405D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- 03 -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497837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질적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FE65B32-B82D-128D-D36F-A7E2297A7B74}"/>
              </a:ext>
            </a:extLst>
          </p:cNvPr>
          <p:cNvSpPr txBox="1"/>
          <p:nvPr/>
        </p:nvSpPr>
        <p:spPr>
          <a:xfrm>
            <a:off x="1576978" y="3989827"/>
            <a:ext cx="3499968" cy="73866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지역별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업무과중도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에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 맞게</a:t>
            </a:r>
            <a:endParaRPr lang="en-US" altLang="ko-KR" sz="2400" dirty="0">
              <a:solidFill>
                <a:schemeClr val="bg1"/>
              </a:solidFill>
              <a:latin typeface="KoPub돋움체 Bold"/>
              <a:ea typeface="KoPub돋움체 Bold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schemeClr val="bg1"/>
                </a:solidFill>
                <a:latin typeface="KoPub돋움체 Bold"/>
                <a:ea typeface="KoPub돋움체 Bold"/>
              </a:rPr>
              <a:t>경기도 내 </a:t>
            </a:r>
            <a:r>
              <a:rPr lang="ko-KR" altLang="en-US" sz="2400" dirty="0">
                <a:solidFill>
                  <a:schemeClr val="accent2"/>
                </a:solidFill>
                <a:latin typeface="KoPub돋움체 Bold"/>
                <a:ea typeface="KoPub돋움체 Bold"/>
              </a:rPr>
              <a:t>구급대원 재배치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graphicFrame>
        <p:nvGraphicFramePr>
          <p:cNvPr id="27" name="차트 26">
            <a:extLst>
              <a:ext uri="{FF2B5EF4-FFF2-40B4-BE49-F238E27FC236}">
                <a16:creationId xmlns:a16="http://schemas.microsoft.com/office/drawing/2014/main" id="{AA50F5C4-ADBF-E333-5995-634F839411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9120068"/>
              </p:ext>
            </p:extLst>
          </p:nvPr>
        </p:nvGraphicFramePr>
        <p:xfrm>
          <a:off x="5450108" y="2371256"/>
          <a:ext cx="2348168" cy="22508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0" name="같음 기호 29">
            <a:extLst>
              <a:ext uri="{FF2B5EF4-FFF2-40B4-BE49-F238E27FC236}">
                <a16:creationId xmlns:a16="http://schemas.microsoft.com/office/drawing/2014/main" id="{46258449-4324-C9AF-0BDF-7921691F0993}"/>
              </a:ext>
            </a:extLst>
          </p:cNvPr>
          <p:cNvSpPr/>
          <p:nvPr/>
        </p:nvSpPr>
        <p:spPr>
          <a:xfrm>
            <a:off x="7651508" y="3246500"/>
            <a:ext cx="505845" cy="738664"/>
          </a:xfrm>
          <a:prstGeom prst="mathEqual">
            <a:avLst/>
          </a:prstGeom>
          <a:solidFill>
            <a:schemeClr val="bg1">
              <a:alpha val="80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05FE2F6-81E8-4CC3-9C89-CCF583BCAF65}"/>
              </a:ext>
            </a:extLst>
          </p:cNvPr>
          <p:cNvGrpSpPr/>
          <p:nvPr/>
        </p:nvGrpSpPr>
        <p:grpSpPr>
          <a:xfrm>
            <a:off x="8190807" y="1298932"/>
            <a:ext cx="2348168" cy="4633800"/>
            <a:chOff x="8176820" y="1154045"/>
            <a:chExt cx="2348168" cy="4633800"/>
          </a:xfrm>
        </p:grpSpPr>
        <p:graphicFrame>
          <p:nvGraphicFramePr>
            <p:cNvPr id="26" name="차트 25">
              <a:extLst>
                <a:ext uri="{FF2B5EF4-FFF2-40B4-BE49-F238E27FC236}">
                  <a16:creationId xmlns:a16="http://schemas.microsoft.com/office/drawing/2014/main" id="{ED8BC0AD-6324-3162-5632-7BAE4EB18E7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03271564"/>
                </p:ext>
              </p:extLst>
            </p:nvPr>
          </p:nvGraphicFramePr>
          <p:xfrm>
            <a:off x="8176820" y="1154045"/>
            <a:ext cx="2348168" cy="225089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29" name="차트 28">
              <a:extLst>
                <a:ext uri="{FF2B5EF4-FFF2-40B4-BE49-F238E27FC236}">
                  <a16:creationId xmlns:a16="http://schemas.microsoft.com/office/drawing/2014/main" id="{8A3634B9-1605-E37B-F185-FE2E97FC9C2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29303687"/>
                </p:ext>
              </p:extLst>
            </p:nvPr>
          </p:nvGraphicFramePr>
          <p:xfrm>
            <a:off x="8176820" y="3536950"/>
            <a:ext cx="2348168" cy="225089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A5E2314-5256-CA20-1501-015A49AF83F8}"/>
                </a:ext>
              </a:extLst>
            </p:cNvPr>
            <p:cNvSpPr/>
            <p:nvPr/>
          </p:nvSpPr>
          <p:spPr>
            <a:xfrm>
              <a:off x="8180358" y="3457979"/>
              <a:ext cx="2341092" cy="25932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2C58E0F-2963-418C-ABC7-82322C8F0078}"/>
              </a:ext>
            </a:extLst>
          </p:cNvPr>
          <p:cNvGrpSpPr/>
          <p:nvPr/>
        </p:nvGrpSpPr>
        <p:grpSpPr>
          <a:xfrm>
            <a:off x="1562893" y="2305174"/>
            <a:ext cx="3528138" cy="952164"/>
            <a:chOff x="1562893" y="2298905"/>
            <a:chExt cx="3528138" cy="95216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96D3879-B6AA-160B-3AF5-AC093B064D7B}"/>
                </a:ext>
              </a:extLst>
            </p:cNvPr>
            <p:cNvSpPr txBox="1"/>
            <p:nvPr/>
          </p:nvSpPr>
          <p:spPr>
            <a:xfrm>
              <a:off x="1562893" y="2512405"/>
              <a:ext cx="3528138" cy="738664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지역별 구급대원 </a:t>
              </a: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1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인당 </a:t>
              </a:r>
              <a:endPara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KoPub돋움체 Bold"/>
                  <a:ea typeface="KoPub돋움체 Bold"/>
                </a:rPr>
                <a:t>업무 과중 지표 균등화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A315CC8-24A1-AA01-9671-B7633306BEAA}"/>
                </a:ext>
              </a:extLst>
            </p:cNvPr>
            <p:cNvSpPr txBox="1"/>
            <p:nvPr/>
          </p:nvSpPr>
          <p:spPr>
            <a:xfrm>
              <a:off x="1562893" y="2298905"/>
              <a:ext cx="3528138" cy="184666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Objective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</p:grpSp>
      <p:sp>
        <p:nvSpPr>
          <p:cNvPr id="36" name="같음 기호 35">
            <a:extLst>
              <a:ext uri="{FF2B5EF4-FFF2-40B4-BE49-F238E27FC236}">
                <a16:creationId xmlns:a16="http://schemas.microsoft.com/office/drawing/2014/main" id="{EF646D98-C660-BC87-4BFB-BA87D4CC36FE}"/>
              </a:ext>
            </a:extLst>
          </p:cNvPr>
          <p:cNvSpPr/>
          <p:nvPr/>
        </p:nvSpPr>
        <p:spPr>
          <a:xfrm rot="5400000">
            <a:off x="3194101" y="3424445"/>
            <a:ext cx="265722" cy="291526"/>
          </a:xfrm>
          <a:prstGeom prst="mathEqual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06639481-900E-1038-0C9E-BBF22E8A32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3055925" y="4723787"/>
            <a:ext cx="1761492" cy="3135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B7F21E6-3423-47DD-9A53-5857F589D32F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- 30 -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691366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 (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</a:rPr>
              <a:t>질적 관점</a:t>
            </a: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03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데이터 분석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graphicFrame>
        <p:nvGraphicFramePr>
          <p:cNvPr id="25" name="차트 24">
            <a:extLst>
              <a:ext uri="{FF2B5EF4-FFF2-40B4-BE49-F238E27FC236}">
                <a16:creationId xmlns:a16="http://schemas.microsoft.com/office/drawing/2014/main" id="{58FE53E4-FE58-BA7B-CA3E-91566EFDDA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4520086"/>
              </p:ext>
            </p:extLst>
          </p:nvPr>
        </p:nvGraphicFramePr>
        <p:xfrm>
          <a:off x="1983686" y="1381510"/>
          <a:ext cx="8224628" cy="4655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5DF1E0BE-673B-85D1-CD1D-1C9628A9FC77}"/>
              </a:ext>
            </a:extLst>
          </p:cNvPr>
          <p:cNvSpPr/>
          <p:nvPr/>
        </p:nvSpPr>
        <p:spPr>
          <a:xfrm>
            <a:off x="3372214" y="1295992"/>
            <a:ext cx="148404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050" spc="-150" dirty="0">
                <a:solidFill>
                  <a:prstClr val="white"/>
                </a:solidFill>
                <a:latin typeface="KoPub돋움체 Bold"/>
                <a:ea typeface="KoPub돋움체 Bold"/>
              </a:rPr>
              <a:t>= </a:t>
            </a:r>
            <a:r>
              <a:rPr lang="ko-KR" altLang="en-US" sz="1050" spc="-150" dirty="0">
                <a:solidFill>
                  <a:prstClr val="white"/>
                </a:solidFill>
                <a:latin typeface="KoPub돋움체 Bold"/>
                <a:ea typeface="KoPub돋움체 Bold"/>
              </a:rPr>
              <a:t>지역 업무과중지표 비율</a:t>
            </a:r>
            <a:endParaRPr kumimoji="0" lang="ko-KR" altLang="en-US" sz="1050" b="0" i="0" u="none" strike="noStrike" kern="1200" cap="none" spc="-15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A01A708-8326-4895-98E5-EB785E9DE70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4820478" y="2083904"/>
            <a:ext cx="4593259" cy="231305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D35273F-A6A9-4F36-876E-C91BADFF0462}"/>
              </a:ext>
            </a:extLst>
          </p:cNvPr>
          <p:cNvSpPr/>
          <p:nvPr/>
        </p:nvSpPr>
        <p:spPr>
          <a:xfrm>
            <a:off x="2434913" y="4732683"/>
            <a:ext cx="8107374" cy="89452"/>
          </a:xfrm>
          <a:prstGeom prst="roundRect">
            <a:avLst/>
          </a:prstGeom>
          <a:solidFill>
            <a:srgbClr val="FEFEFE">
              <a:alpha val="39000"/>
            </a:srgbClr>
          </a:solidFill>
          <a:ln>
            <a:noFill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AF2ADB-DA7D-4530-AF50-44DB63D4490B}"/>
              </a:ext>
            </a:extLst>
          </p:cNvPr>
          <p:cNvSpPr txBox="1"/>
          <p:nvPr/>
        </p:nvSpPr>
        <p:spPr>
          <a:xfrm>
            <a:off x="701252" y="4408077"/>
            <a:ext cx="1124174" cy="73866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schemeClr val="bg1"/>
                </a:solidFill>
                <a:latin typeface="KoPub돋움체 Bold"/>
                <a:ea typeface="KoPub돋움체 Bold"/>
              </a:rPr>
              <a:t>목표</a:t>
            </a:r>
            <a:endParaRPr lang="en-US" altLang="ko-KR" sz="2400" dirty="0">
              <a:solidFill>
                <a:schemeClr val="bg1"/>
              </a:solidFill>
              <a:latin typeface="KoPub돋움체 Bold"/>
              <a:ea typeface="KoPub돋움체 Bold"/>
            </a:endParaRPr>
          </a:p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schemeClr val="bg1"/>
                </a:solidFill>
                <a:latin typeface="KoPub돋움체 Bold"/>
                <a:ea typeface="KoPub돋움체 Bold"/>
              </a:rPr>
              <a:t>정원비율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uLnTx/>
              <a:uFillTx/>
              <a:latin typeface="KoPub돋움체 Bold"/>
              <a:ea typeface="KoPub돋움체 Bold"/>
            </a:endParaRPr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1E113B58-6BCA-457B-AC50-AE5DA6A7A710}"/>
              </a:ext>
            </a:extLst>
          </p:cNvPr>
          <p:cNvSpPr/>
          <p:nvPr/>
        </p:nvSpPr>
        <p:spPr>
          <a:xfrm rot="16200000">
            <a:off x="2034073" y="4638952"/>
            <a:ext cx="176142" cy="276915"/>
          </a:xfrm>
          <a:prstGeom prst="downArrow">
            <a:avLst>
              <a:gd name="adj1" fmla="val 34952"/>
              <a:gd name="adj2" fmla="val 50000"/>
            </a:avLst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3D2901-4811-4687-9933-9FDEE20E482B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- 31 -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269111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FE848AA-2525-4992-A431-F21306D879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04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A88147-C23B-4BAB-8EFF-EE026F05C9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활용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AFC031-0DF7-4965-8DE4-6F20E9994B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64000" y="3837056"/>
            <a:ext cx="2553782" cy="249940"/>
          </a:xfrm>
        </p:spPr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기대효과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C6BF77-7BA7-457F-92C1-6015D26CCC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64000" y="4129158"/>
            <a:ext cx="2553782" cy="249940"/>
          </a:xfrm>
        </p:spPr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추후과제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8AF4DD2-AEAB-49FA-9ED1-70DCDD94BA0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한계점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30166F0-D034-60D8-794F-513EFBD9F0F8}"/>
              </a:ext>
            </a:extLst>
          </p:cNvPr>
          <p:cNvGrpSpPr/>
          <p:nvPr/>
        </p:nvGrpSpPr>
        <p:grpSpPr>
          <a:xfrm>
            <a:off x="4322608" y="4426989"/>
            <a:ext cx="71" cy="757748"/>
            <a:chOff x="4327416" y="4920888"/>
            <a:chExt cx="71" cy="75774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CFFF0E-6D80-FF19-AB97-22ECDB5649A1}"/>
                </a:ext>
              </a:extLst>
            </p:cNvPr>
            <p:cNvSpPr txBox="1"/>
            <p:nvPr/>
          </p:nvSpPr>
          <p:spPr>
            <a:xfrm>
              <a:off x="4327416" y="4920888"/>
              <a:ext cx="6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F6C11E-3AB6-265B-A4D3-DCBD7FBAB35A}"/>
                </a:ext>
              </a:extLst>
            </p:cNvPr>
            <p:cNvSpPr txBox="1"/>
            <p:nvPr/>
          </p:nvSpPr>
          <p:spPr>
            <a:xfrm>
              <a:off x="4327416" y="5192040"/>
              <a:ext cx="6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FC6ABFA-94D5-6A54-6BB7-16209320C4CE}"/>
                </a:ext>
              </a:extLst>
            </p:cNvPr>
            <p:cNvSpPr txBox="1"/>
            <p:nvPr/>
          </p:nvSpPr>
          <p:spPr>
            <a:xfrm>
              <a:off x="4327422" y="5463192"/>
              <a:ext cx="6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FCE24E4-5AA7-45B3-A67B-7039360B9A3D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- 32 -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9189171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자유형: 도형 30">
            <a:extLst>
              <a:ext uri="{FF2B5EF4-FFF2-40B4-BE49-F238E27FC236}">
                <a16:creationId xmlns:a16="http://schemas.microsoft.com/office/drawing/2014/main" id="{803ADC90-9C99-7735-8CA2-9645B285F7BC}"/>
              </a:ext>
            </a:extLst>
          </p:cNvPr>
          <p:cNvSpPr/>
          <p:nvPr/>
        </p:nvSpPr>
        <p:spPr>
          <a:xfrm>
            <a:off x="1249020" y="276963"/>
            <a:ext cx="10942981" cy="6304072"/>
          </a:xfrm>
          <a:custGeom>
            <a:avLst/>
            <a:gdLst>
              <a:gd name="connsiteX0" fmla="*/ 10942981 w 10942981"/>
              <a:gd name="connsiteY0" fmla="*/ 0 h 6304072"/>
              <a:gd name="connsiteX1" fmla="*/ 10942981 w 10942981"/>
              <a:gd name="connsiteY1" fmla="*/ 6304072 h 6304072"/>
              <a:gd name="connsiteX2" fmla="*/ 0 w 10942981"/>
              <a:gd name="connsiteY2" fmla="*/ 3152036 h 6304072"/>
              <a:gd name="connsiteX3" fmla="*/ 10942981 w 10942981"/>
              <a:gd name="connsiteY3" fmla="*/ 0 h 6304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42981" h="6304072">
                <a:moveTo>
                  <a:pt x="10942981" y="0"/>
                </a:moveTo>
                <a:lnTo>
                  <a:pt x="10942981" y="6304072"/>
                </a:lnTo>
                <a:cubicBezTo>
                  <a:pt x="4899340" y="6304072"/>
                  <a:pt x="0" y="4892857"/>
                  <a:pt x="0" y="3152036"/>
                </a:cubicBezTo>
                <a:cubicBezTo>
                  <a:pt x="0" y="1411215"/>
                  <a:pt x="4899340" y="0"/>
                  <a:pt x="10942981" y="0"/>
                </a:cubicBezTo>
                <a:close/>
              </a:path>
            </a:pathLst>
          </a:custGeom>
          <a:solidFill>
            <a:srgbClr val="2C3644"/>
          </a:solidFill>
          <a:ln>
            <a:noFill/>
          </a:ln>
          <a:effectLst>
            <a:softEdge rad="812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기대효과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9019" y="211838"/>
            <a:ext cx="3362325" cy="12311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04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활동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D0B5A5-5388-9486-EA48-FD42CAEF555E}"/>
              </a:ext>
            </a:extLst>
          </p:cNvPr>
          <p:cNvSpPr txBox="1"/>
          <p:nvPr/>
        </p:nvSpPr>
        <p:spPr>
          <a:xfrm>
            <a:off x="2498350" y="2709636"/>
            <a:ext cx="6267741" cy="143872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ko-KR" sz="1800" dirty="0">
                <a:solidFill>
                  <a:prstClr val="white"/>
                </a:solidFill>
                <a:latin typeface="KoPub돋움체 Bold"/>
                <a:ea typeface="KoPub돋움체 Bold"/>
              </a:rPr>
              <a:t>1) </a:t>
            </a:r>
            <a:r>
              <a:rPr lang="ko-KR" altLang="en-US" sz="1800" dirty="0">
                <a:solidFill>
                  <a:prstClr val="white"/>
                </a:solidFill>
                <a:latin typeface="KoPub돋움체 Bold"/>
                <a:ea typeface="KoPub돋움체 Bold"/>
              </a:rPr>
              <a:t>구급대원</a:t>
            </a:r>
            <a:endParaRPr lang="en-US" altLang="ko-KR" sz="1800" dirty="0">
              <a:solidFill>
                <a:prstClr val="white"/>
              </a:solidFill>
              <a:latin typeface="KoPub돋움체 Bold"/>
              <a:ea typeface="KoPub돋움체 Bold"/>
            </a:endParaRPr>
          </a:p>
          <a:p>
            <a:pPr algn="r">
              <a:lnSpc>
                <a:spcPct val="120000"/>
              </a:lnSpc>
            </a:pPr>
            <a:r>
              <a:rPr lang="en-US" altLang="ko-KR" dirty="0">
                <a:solidFill>
                  <a:prstClr val="white"/>
                </a:solidFill>
                <a:latin typeface="+mn-ea"/>
              </a:rPr>
              <a:t>: </a:t>
            </a:r>
            <a:r>
              <a:rPr lang="ko-KR" altLang="en-US" dirty="0">
                <a:solidFill>
                  <a:prstClr val="white"/>
                </a:solidFill>
                <a:latin typeface="+mn-ea"/>
              </a:rPr>
              <a:t>개개인에게 부여된 구급 업무의 부담감을 줄일 수 있음</a:t>
            </a:r>
            <a:endParaRPr lang="en-US" altLang="ko-KR" dirty="0">
              <a:solidFill>
                <a:prstClr val="white"/>
              </a:solidFill>
              <a:latin typeface="+mn-ea"/>
            </a:endParaRPr>
          </a:p>
          <a:p>
            <a:pPr algn="r">
              <a:lnSpc>
                <a:spcPct val="120000"/>
              </a:lnSpc>
            </a:pPr>
            <a:endParaRPr lang="en-US" altLang="ko-KR" sz="700" dirty="0">
              <a:solidFill>
                <a:prstClr val="white"/>
              </a:solidFill>
              <a:latin typeface="KoPub돋움체 Bold"/>
              <a:ea typeface="KoPub돋움체 Bold"/>
            </a:endParaRPr>
          </a:p>
          <a:p>
            <a:pPr algn="r">
              <a:lnSpc>
                <a:spcPct val="120000"/>
              </a:lnSpc>
            </a:pPr>
            <a:r>
              <a:rPr lang="en-US" altLang="ko-KR" sz="1800" dirty="0">
                <a:solidFill>
                  <a:prstClr val="white"/>
                </a:solidFill>
                <a:latin typeface="KoPub돋움체 Bold"/>
                <a:ea typeface="KoPub돋움체 Bold"/>
              </a:rPr>
              <a:t>2) </a:t>
            </a:r>
            <a:r>
              <a:rPr lang="ko-KR" altLang="en-US" sz="1800" dirty="0">
                <a:solidFill>
                  <a:prstClr val="white"/>
                </a:solidFill>
                <a:latin typeface="KoPub돋움체 Bold"/>
                <a:ea typeface="KoPub돋움체 Bold"/>
              </a:rPr>
              <a:t>경기도 내 시민</a:t>
            </a:r>
            <a:endParaRPr lang="en-US" altLang="ko-KR" dirty="0">
              <a:solidFill>
                <a:prstClr val="white"/>
              </a:solidFill>
              <a:latin typeface="KoPub돋움체 Bold"/>
              <a:ea typeface="KoPub돋움체 Bold"/>
            </a:endParaRPr>
          </a:p>
          <a:p>
            <a:pPr algn="r">
              <a:lnSpc>
                <a:spcPct val="120000"/>
              </a:lnSpc>
            </a:pPr>
            <a:r>
              <a:rPr lang="en-US" altLang="ko-KR" dirty="0">
                <a:solidFill>
                  <a:prstClr val="white"/>
                </a:solidFill>
                <a:latin typeface="+mn-ea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+mn-ea"/>
              </a:rPr>
              <a:t>지역 불균형 없이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시민들이 동등한 질의</a:t>
            </a:r>
            <a:r>
              <a:rPr lang="en-US" altLang="ko-KR" sz="18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800" dirty="0">
                <a:solidFill>
                  <a:schemeClr val="bg1"/>
                </a:solidFill>
                <a:latin typeface="+mn-ea"/>
              </a:rPr>
              <a:t>의료 서비스를 받을 수 있음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845CBA1-7792-9FCD-9472-F672A9E59CDA}"/>
              </a:ext>
            </a:extLst>
          </p:cNvPr>
          <p:cNvSpPr/>
          <p:nvPr/>
        </p:nvSpPr>
        <p:spPr>
          <a:xfrm>
            <a:off x="9220733" y="457733"/>
            <a:ext cx="5942534" cy="5942534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381000" sx="105000" sy="105000" algn="c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600" dirty="0">
              <a:solidFill>
                <a:schemeClr val="tx1"/>
              </a:solidFill>
              <a:latin typeface="+mj-ea"/>
              <a:ea typeface="+mj-ea"/>
              <a:cs typeface="KoPubWorld돋움체 Light" panose="00000300000000000000" pitchFamily="2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512AE2-0F4E-23E5-8118-5922200F261E}"/>
              </a:ext>
            </a:extLst>
          </p:cNvPr>
          <p:cNvSpPr txBox="1"/>
          <p:nvPr/>
        </p:nvSpPr>
        <p:spPr>
          <a:xfrm>
            <a:off x="9628178" y="2799659"/>
            <a:ext cx="2585750" cy="126188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Pub돋움체 Bold"/>
                <a:ea typeface="KoPub돋움체 Bold"/>
                <a:cs typeface="KoPubWorld돋움체 Bold" panose="00000800000000000000" pitchFamily="2" charset="-127"/>
              </a:rPr>
              <a:t>사회적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KoPub돋움체 Bold"/>
              <a:ea typeface="KoPub돋움체 Bold"/>
              <a:cs typeface="KoPubWorld돋움체 Bold" panose="00000800000000000000" pitchFamily="2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Pub돋움체 Bold"/>
                <a:ea typeface="KoPub돋움체 Bold"/>
                <a:cs typeface="KoPubWorld돋움체 Light" panose="00000300000000000000" pitchFamily="2" charset="-127"/>
              </a:rPr>
              <a:t>기대효과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E828FC-8FB2-4B33-B382-A7F460BA1B1F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- 33 -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277310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C8771F97-9941-0145-695D-ABD74464EFB1}"/>
              </a:ext>
            </a:extLst>
          </p:cNvPr>
          <p:cNvSpPr/>
          <p:nvPr/>
        </p:nvSpPr>
        <p:spPr>
          <a:xfrm>
            <a:off x="-21927" y="276963"/>
            <a:ext cx="10942981" cy="6304072"/>
          </a:xfrm>
          <a:custGeom>
            <a:avLst/>
            <a:gdLst>
              <a:gd name="connsiteX0" fmla="*/ 0 w 10942981"/>
              <a:gd name="connsiteY0" fmla="*/ 0 h 6304072"/>
              <a:gd name="connsiteX1" fmla="*/ 10942981 w 10942981"/>
              <a:gd name="connsiteY1" fmla="*/ 3152036 h 6304072"/>
              <a:gd name="connsiteX2" fmla="*/ 0 w 10942981"/>
              <a:gd name="connsiteY2" fmla="*/ 6304072 h 6304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42981" h="6304072">
                <a:moveTo>
                  <a:pt x="0" y="0"/>
                </a:moveTo>
                <a:cubicBezTo>
                  <a:pt x="6043643" y="0"/>
                  <a:pt x="10942981" y="1411215"/>
                  <a:pt x="10942981" y="3152036"/>
                </a:cubicBezTo>
                <a:cubicBezTo>
                  <a:pt x="10942981" y="4892857"/>
                  <a:pt x="6043643" y="6304072"/>
                  <a:pt x="0" y="6304072"/>
                </a:cubicBezTo>
                <a:close/>
              </a:path>
            </a:pathLst>
          </a:custGeom>
          <a:solidFill>
            <a:srgbClr val="2C3644"/>
          </a:solidFill>
          <a:ln>
            <a:noFill/>
          </a:ln>
          <a:effectLst>
            <a:softEdge rad="812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3FD4C2A-18E4-A316-20A2-83DA576E3781}"/>
              </a:ext>
            </a:extLst>
          </p:cNvPr>
          <p:cNvSpPr/>
          <p:nvPr/>
        </p:nvSpPr>
        <p:spPr>
          <a:xfrm>
            <a:off x="-2971267" y="457733"/>
            <a:ext cx="5942534" cy="5942534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>
            <a:outerShdw blurRad="381000" sx="105000" sy="105000" algn="ctr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기대효과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9019" y="211838"/>
            <a:ext cx="3362325" cy="12311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04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활동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54EFCC-AB5E-1EB7-63F2-6DD9227E270B}"/>
              </a:ext>
            </a:extLst>
          </p:cNvPr>
          <p:cNvSpPr txBox="1"/>
          <p:nvPr/>
        </p:nvSpPr>
        <p:spPr>
          <a:xfrm>
            <a:off x="-21928" y="2799659"/>
            <a:ext cx="2585750" cy="126188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400" dirty="0">
                <a:solidFill>
                  <a:prstClr val="black"/>
                </a:solidFill>
                <a:latin typeface="KoPub돋움체 Bold"/>
                <a:ea typeface="KoPub돋움체 Bold"/>
                <a:cs typeface="KoPubWorld돋움체 Bold" panose="00000800000000000000" pitchFamily="2" charset="-127"/>
              </a:rPr>
              <a:t>경제</a:t>
            </a:r>
            <a:r>
              <a:rPr kumimoji="0" lang="ko-KR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Pub돋움체 Bold"/>
                <a:ea typeface="KoPub돋움체 Bold"/>
                <a:cs typeface="KoPubWorld돋움체 Bold" panose="00000800000000000000" pitchFamily="2" charset="-127"/>
              </a:rPr>
              <a:t>적</a:t>
            </a:r>
            <a:endParaRPr kumimoji="0" lang="en-US" altLang="ko-KR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KoPub돋움체 Bold"/>
              <a:ea typeface="KoPub돋움체 Bold"/>
              <a:cs typeface="KoPubWorld돋움체 Bold" panose="00000800000000000000" pitchFamily="2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Pub돋움체 Bold"/>
                <a:ea typeface="KoPub돋움체 Bold"/>
                <a:cs typeface="KoPubWorld돋움체 Light" panose="00000300000000000000" pitchFamily="2" charset="-127"/>
              </a:rPr>
              <a:t>기대효과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202880-CCBF-F1F9-5DD5-7DBFCA7AA07C}"/>
              </a:ext>
            </a:extLst>
          </p:cNvPr>
          <p:cNvSpPr txBox="1"/>
          <p:nvPr/>
        </p:nvSpPr>
        <p:spPr>
          <a:xfrm>
            <a:off x="3260325" y="2543434"/>
            <a:ext cx="6370334" cy="1771126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1)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경기도</a:t>
            </a:r>
            <a:r>
              <a:rPr lang="ko-KR" altLang="en-US" dirty="0">
                <a:solidFill>
                  <a:prstClr val="white"/>
                </a:solidFill>
                <a:latin typeface="KoPub돋움체 Bold"/>
                <a:ea typeface="KoPub돋움체 Bold"/>
              </a:rPr>
              <a:t> 관점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rPr>
              <a:t>한정된 세금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rPr>
              <a:t>/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rPr>
              <a:t>한정된 인력으로 효율적으로 사회적 이슈를 해결 가능함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2) </a:t>
            </a:r>
            <a:r>
              <a:rPr lang="ko-KR" altLang="en-US" dirty="0">
                <a:solidFill>
                  <a:prstClr val="white"/>
                </a:solidFill>
                <a:latin typeface="KoPub돋움체 Bold"/>
                <a:ea typeface="KoPub돋움체 Bold"/>
              </a:rPr>
              <a:t>정부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 관점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rPr>
              <a:t>: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rPr>
              <a:t>경기도 내 구급 인력 업무과중 해소 방법을 통해 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prstClr val="white"/>
                </a:solidFill>
                <a:latin typeface="KoPub돋움체 Light"/>
                <a:ea typeface="KoPub돋움체 Light"/>
              </a:rPr>
              <a:t> 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rPr>
              <a:t>국가 전체 구급 인력 업무 과중 문제 해결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45BEBD-6F65-4A0C-90D5-DAA473B249BE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- 34 -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39050219"/>
      </p:ext>
    </p:extLst>
  </p:cSld>
  <p:clrMapOvr>
    <a:masterClrMapping/>
  </p:clrMapOvr>
  <p:transition spd="slow"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자유형: 도형 49">
            <a:extLst>
              <a:ext uri="{FF2B5EF4-FFF2-40B4-BE49-F238E27FC236}">
                <a16:creationId xmlns:a16="http://schemas.microsoft.com/office/drawing/2014/main" id="{0D2FFE9B-3772-1879-1718-4E719A3A917A}"/>
              </a:ext>
            </a:extLst>
          </p:cNvPr>
          <p:cNvSpPr/>
          <p:nvPr/>
        </p:nvSpPr>
        <p:spPr>
          <a:xfrm rot="8100000">
            <a:off x="161631" y="1756342"/>
            <a:ext cx="11505475" cy="7907438"/>
          </a:xfrm>
          <a:custGeom>
            <a:avLst/>
            <a:gdLst>
              <a:gd name="connsiteX0" fmla="*/ 10942981 w 10942981"/>
              <a:gd name="connsiteY0" fmla="*/ 0 h 6304072"/>
              <a:gd name="connsiteX1" fmla="*/ 10942981 w 10942981"/>
              <a:gd name="connsiteY1" fmla="*/ 6304072 h 6304072"/>
              <a:gd name="connsiteX2" fmla="*/ 0 w 10942981"/>
              <a:gd name="connsiteY2" fmla="*/ 3152036 h 6304072"/>
              <a:gd name="connsiteX3" fmla="*/ 10942981 w 10942981"/>
              <a:gd name="connsiteY3" fmla="*/ 0 h 6304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42981" h="6304072">
                <a:moveTo>
                  <a:pt x="10942981" y="0"/>
                </a:moveTo>
                <a:lnTo>
                  <a:pt x="10942981" y="6304072"/>
                </a:lnTo>
                <a:cubicBezTo>
                  <a:pt x="4899340" y="6304072"/>
                  <a:pt x="0" y="4892857"/>
                  <a:pt x="0" y="3152036"/>
                </a:cubicBezTo>
                <a:cubicBezTo>
                  <a:pt x="0" y="1411215"/>
                  <a:pt x="4899340" y="0"/>
                  <a:pt x="10942981" y="0"/>
                </a:cubicBezTo>
                <a:close/>
              </a:path>
            </a:pathLst>
          </a:custGeom>
          <a:solidFill>
            <a:srgbClr val="2C3644"/>
          </a:solidFill>
          <a:ln>
            <a:noFill/>
          </a:ln>
          <a:effectLst>
            <a:softEdge rad="812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600" dirty="0">
              <a:solidFill>
                <a:schemeClr val="tx1"/>
              </a:solidFill>
              <a:latin typeface="+mj-ea"/>
              <a:ea typeface="+mj-ea"/>
              <a:cs typeface="KoPubWorld돋움체 Light" panose="00000300000000000000" pitchFamily="2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추후 과제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9019" y="211838"/>
            <a:ext cx="3362325" cy="12311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04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활동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D8C9222-7760-3E45-1301-525B216C3383}"/>
              </a:ext>
            </a:extLst>
          </p:cNvPr>
          <p:cNvGrpSpPr/>
          <p:nvPr/>
        </p:nvGrpSpPr>
        <p:grpSpPr>
          <a:xfrm>
            <a:off x="1646850" y="1076657"/>
            <a:ext cx="8898300" cy="4704686"/>
            <a:chOff x="2236566" y="1504538"/>
            <a:chExt cx="7564417" cy="399943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A68D17D-50F0-7FC4-399B-E701DEC78476}"/>
                </a:ext>
              </a:extLst>
            </p:cNvPr>
            <p:cNvGrpSpPr/>
            <p:nvPr/>
          </p:nvGrpSpPr>
          <p:grpSpPr>
            <a:xfrm>
              <a:off x="4507721" y="1504538"/>
              <a:ext cx="1679861" cy="2185223"/>
              <a:chOff x="3827776" y="494518"/>
              <a:chExt cx="1679861" cy="2185223"/>
            </a:xfrm>
            <a:solidFill>
              <a:srgbClr val="33AECB"/>
            </a:solidFill>
          </p:grpSpPr>
          <p:sp>
            <p:nvSpPr>
              <p:cNvPr id="48" name="이등변 삼각형 47">
                <a:extLst>
                  <a:ext uri="{FF2B5EF4-FFF2-40B4-BE49-F238E27FC236}">
                    <a16:creationId xmlns:a16="http://schemas.microsoft.com/office/drawing/2014/main" id="{81F2ADA2-1639-1FD6-7BD3-64488F66785F}"/>
                  </a:ext>
                </a:extLst>
              </p:cNvPr>
              <p:cNvSpPr/>
              <p:nvPr/>
            </p:nvSpPr>
            <p:spPr>
              <a:xfrm rot="558299">
                <a:off x="3827776" y="494518"/>
                <a:ext cx="1679861" cy="915354"/>
              </a:xfrm>
              <a:prstGeom prst="triangle">
                <a:avLst>
                  <a:gd name="adj" fmla="val 39251"/>
                </a:avLst>
              </a:pr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FBC4D91A-D35B-F4CE-D62E-F66B28FC27FB}"/>
                  </a:ext>
                </a:extLst>
              </p:cNvPr>
              <p:cNvSpPr/>
              <p:nvPr/>
            </p:nvSpPr>
            <p:spPr>
              <a:xfrm>
                <a:off x="3959576" y="667880"/>
                <a:ext cx="1224848" cy="2011861"/>
              </a:xfrm>
              <a:custGeom>
                <a:avLst/>
                <a:gdLst>
                  <a:gd name="connsiteX0" fmla="*/ 643254 w 1224848"/>
                  <a:gd name="connsiteY0" fmla="*/ 0 h 2011861"/>
                  <a:gd name="connsiteX1" fmla="*/ 1215755 w 1224848"/>
                  <a:gd name="connsiteY1" fmla="*/ 711427 h 2011861"/>
                  <a:gd name="connsiteX2" fmla="*/ 1224848 w 1224848"/>
                  <a:gd name="connsiteY2" fmla="*/ 2011861 h 2011861"/>
                  <a:gd name="connsiteX3" fmla="*/ 10227 w 1224848"/>
                  <a:gd name="connsiteY3" fmla="*/ 1817606 h 2011861"/>
                  <a:gd name="connsiteX4" fmla="*/ 10227 w 1224848"/>
                  <a:gd name="connsiteY4" fmla="*/ 601989 h 2011861"/>
                  <a:gd name="connsiteX5" fmla="*/ 0 w 1224848"/>
                  <a:gd name="connsiteY5" fmla="*/ 600881 h 2011861"/>
                  <a:gd name="connsiteX6" fmla="*/ 112927 w 1224848"/>
                  <a:gd name="connsiteY6" fmla="*/ 600881 h 2011861"/>
                  <a:gd name="connsiteX7" fmla="*/ 112927 w 1224848"/>
                  <a:gd name="connsiteY7" fmla="*/ 356107 h 2011861"/>
                  <a:gd name="connsiteX8" fmla="*/ 204391 w 1224848"/>
                  <a:gd name="connsiteY8" fmla="*/ 299976 h 2011861"/>
                  <a:gd name="connsiteX9" fmla="*/ 574791 w 1224848"/>
                  <a:gd name="connsiteY9" fmla="*/ 50241 h 2011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24848" h="2011861">
                    <a:moveTo>
                      <a:pt x="643254" y="0"/>
                    </a:moveTo>
                    <a:lnTo>
                      <a:pt x="1215755" y="711427"/>
                    </a:lnTo>
                    <a:lnTo>
                      <a:pt x="1224848" y="2011861"/>
                    </a:lnTo>
                    <a:lnTo>
                      <a:pt x="10227" y="1817606"/>
                    </a:lnTo>
                    <a:lnTo>
                      <a:pt x="10227" y="601989"/>
                    </a:lnTo>
                    <a:lnTo>
                      <a:pt x="0" y="600881"/>
                    </a:lnTo>
                    <a:lnTo>
                      <a:pt x="112927" y="600881"/>
                    </a:lnTo>
                    <a:lnTo>
                      <a:pt x="112927" y="356107"/>
                    </a:lnTo>
                    <a:lnTo>
                      <a:pt x="204391" y="299976"/>
                    </a:lnTo>
                    <a:cubicBezTo>
                      <a:pt x="308114" y="235011"/>
                      <a:pt x="426909" y="156309"/>
                      <a:pt x="574791" y="50241"/>
                    </a:cubicBezTo>
                    <a:close/>
                  </a:path>
                </a:pathLst>
              </a:custGeom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7084C4AE-8A8E-EB22-1A3F-FCB42829B7F4}"/>
                </a:ext>
              </a:extLst>
            </p:cNvPr>
            <p:cNvGrpSpPr/>
            <p:nvPr/>
          </p:nvGrpSpPr>
          <p:grpSpPr>
            <a:xfrm>
              <a:off x="2811576" y="3267842"/>
              <a:ext cx="5929895" cy="1323975"/>
              <a:chOff x="1811089" y="1844824"/>
              <a:chExt cx="5929895" cy="1323975"/>
            </a:xfrm>
          </p:grpSpPr>
          <p:sp>
            <p:nvSpPr>
              <p:cNvPr id="45" name="Rectangle 236">
                <a:extLst>
                  <a:ext uri="{FF2B5EF4-FFF2-40B4-BE49-F238E27FC236}">
                    <a16:creationId xmlns:a16="http://schemas.microsoft.com/office/drawing/2014/main" id="{3805DEC9-814F-7764-6AF9-CE7F6B42E641}"/>
                  </a:ext>
                </a:extLst>
              </p:cNvPr>
              <p:cNvSpPr/>
              <p:nvPr/>
            </p:nvSpPr>
            <p:spPr>
              <a:xfrm rot="542006">
                <a:off x="1811089" y="1930766"/>
                <a:ext cx="5929895" cy="318071"/>
              </a:xfrm>
              <a:prstGeom prst="rect">
                <a:avLst/>
              </a:prstGeom>
              <a:blipFill dpi="0" rotWithShape="1">
                <a:blip r:embed="rId2">
                  <a:alphaModFix amt="20000"/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5DD34859-A5CD-4786-2504-13B39CAAA7BE}"/>
                  </a:ext>
                </a:extLst>
              </p:cNvPr>
              <p:cNvSpPr/>
              <p:nvPr/>
            </p:nvSpPr>
            <p:spPr>
              <a:xfrm>
                <a:off x="3057883" y="1844824"/>
                <a:ext cx="1466850" cy="1323975"/>
              </a:xfrm>
              <a:custGeom>
                <a:avLst/>
                <a:gdLst>
                  <a:gd name="connsiteX0" fmla="*/ 1337691 w 1466850"/>
                  <a:gd name="connsiteY0" fmla="*/ 192119 h 1323975"/>
                  <a:gd name="connsiteX1" fmla="*/ 178118 w 1466850"/>
                  <a:gd name="connsiteY1" fmla="*/ 6668 h 1323975"/>
                  <a:gd name="connsiteX2" fmla="*/ 136208 w 1466850"/>
                  <a:gd name="connsiteY2" fmla="*/ 0 h 1323975"/>
                  <a:gd name="connsiteX3" fmla="*/ 0 w 1466850"/>
                  <a:gd name="connsiteY3" fmla="*/ 136208 h 1323975"/>
                  <a:gd name="connsiteX4" fmla="*/ 0 w 1466850"/>
                  <a:gd name="connsiteY4" fmla="*/ 1142905 h 1323975"/>
                  <a:gd name="connsiteX5" fmla="*/ 1201484 w 1466850"/>
                  <a:gd name="connsiteY5" fmla="*/ 1333405 h 1323975"/>
                  <a:gd name="connsiteX6" fmla="*/ 1201484 w 1466850"/>
                  <a:gd name="connsiteY6" fmla="*/ 328327 h 1323975"/>
                  <a:gd name="connsiteX7" fmla="*/ 1201579 w 1466850"/>
                  <a:gd name="connsiteY7" fmla="*/ 326708 h 1323975"/>
                  <a:gd name="connsiteX8" fmla="*/ 1467803 w 1466850"/>
                  <a:gd name="connsiteY8" fmla="*/ 368903 h 1323975"/>
                  <a:gd name="connsiteX9" fmla="*/ 1473899 w 1466850"/>
                  <a:gd name="connsiteY9" fmla="*/ 328327 h 1323975"/>
                  <a:gd name="connsiteX10" fmla="*/ 1337691 w 1466850"/>
                  <a:gd name="connsiteY10" fmla="*/ 192119 h 1323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66850" h="1323975">
                    <a:moveTo>
                      <a:pt x="1337691" y="192119"/>
                    </a:moveTo>
                    <a:lnTo>
                      <a:pt x="178118" y="6668"/>
                    </a:lnTo>
                    <a:lnTo>
                      <a:pt x="136208" y="0"/>
                    </a:lnTo>
                    <a:cubicBezTo>
                      <a:pt x="60960" y="0"/>
                      <a:pt x="0" y="60960"/>
                      <a:pt x="0" y="136208"/>
                    </a:cubicBezTo>
                    <a:lnTo>
                      <a:pt x="0" y="1142905"/>
                    </a:lnTo>
                    <a:lnTo>
                      <a:pt x="1201484" y="1333405"/>
                    </a:lnTo>
                    <a:lnTo>
                      <a:pt x="1201484" y="328327"/>
                    </a:lnTo>
                    <a:cubicBezTo>
                      <a:pt x="1201484" y="327755"/>
                      <a:pt x="1201579" y="327279"/>
                      <a:pt x="1201579" y="326708"/>
                    </a:cubicBezTo>
                    <a:lnTo>
                      <a:pt x="1467803" y="368903"/>
                    </a:lnTo>
                    <a:cubicBezTo>
                      <a:pt x="1471803" y="356140"/>
                      <a:pt x="1473899" y="342424"/>
                      <a:pt x="1473899" y="328327"/>
                    </a:cubicBezTo>
                    <a:cubicBezTo>
                      <a:pt x="1473899" y="253175"/>
                      <a:pt x="1413224" y="204597"/>
                      <a:pt x="1337691" y="192119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210E0DC8-1186-23F8-9DFC-2ECFE92A634B}"/>
                  </a:ext>
                </a:extLst>
              </p:cNvPr>
              <p:cNvSpPr/>
              <p:nvPr/>
            </p:nvSpPr>
            <p:spPr>
              <a:xfrm>
                <a:off x="4258033" y="2036093"/>
                <a:ext cx="266700" cy="171450"/>
              </a:xfrm>
              <a:custGeom>
                <a:avLst/>
                <a:gdLst>
                  <a:gd name="connsiteX0" fmla="*/ 136112 w 266700"/>
                  <a:gd name="connsiteY0" fmla="*/ 798 h 171450"/>
                  <a:gd name="connsiteX1" fmla="*/ 272320 w 266700"/>
                  <a:gd name="connsiteY1" fmla="*/ 137006 h 171450"/>
                  <a:gd name="connsiteX2" fmla="*/ 266224 w 266700"/>
                  <a:gd name="connsiteY2" fmla="*/ 177582 h 171450"/>
                  <a:gd name="connsiteX3" fmla="*/ 0 w 266700"/>
                  <a:gd name="connsiteY3" fmla="*/ 135386 h 171450"/>
                  <a:gd name="connsiteX4" fmla="*/ 136112 w 266700"/>
                  <a:gd name="connsiteY4" fmla="*/ 798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6700" h="171450">
                    <a:moveTo>
                      <a:pt x="136112" y="798"/>
                    </a:moveTo>
                    <a:cubicBezTo>
                      <a:pt x="211741" y="13276"/>
                      <a:pt x="272320" y="61758"/>
                      <a:pt x="272320" y="137006"/>
                    </a:cubicBezTo>
                    <a:cubicBezTo>
                      <a:pt x="272320" y="151103"/>
                      <a:pt x="270129" y="164723"/>
                      <a:pt x="266224" y="177582"/>
                    </a:cubicBezTo>
                    <a:lnTo>
                      <a:pt x="0" y="135386"/>
                    </a:lnTo>
                    <a:cubicBezTo>
                      <a:pt x="12192" y="-18728"/>
                      <a:pt x="136112" y="798"/>
                      <a:pt x="136112" y="798"/>
                    </a:cubicBezTo>
                    <a:close/>
                  </a:path>
                </a:pathLst>
              </a:custGeom>
              <a:solidFill>
                <a:schemeClr val="accent3">
                  <a:lumMod val="10000"/>
                  <a:alpha val="46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/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F1182789-6DC2-4291-D884-E27F9AB750E6}"/>
                </a:ext>
              </a:extLst>
            </p:cNvPr>
            <p:cNvGrpSpPr/>
            <p:nvPr/>
          </p:nvGrpSpPr>
          <p:grpSpPr>
            <a:xfrm>
              <a:off x="2236566" y="4180001"/>
              <a:ext cx="5929895" cy="1323975"/>
              <a:chOff x="1811089" y="1844824"/>
              <a:chExt cx="5929895" cy="1323975"/>
            </a:xfrm>
          </p:grpSpPr>
          <p:sp>
            <p:nvSpPr>
              <p:cNvPr id="42" name="Rectangle 236">
                <a:extLst>
                  <a:ext uri="{FF2B5EF4-FFF2-40B4-BE49-F238E27FC236}">
                    <a16:creationId xmlns:a16="http://schemas.microsoft.com/office/drawing/2014/main" id="{CB5B1F23-995E-47BB-A37F-01506FB33781}"/>
                  </a:ext>
                </a:extLst>
              </p:cNvPr>
              <p:cNvSpPr/>
              <p:nvPr/>
            </p:nvSpPr>
            <p:spPr>
              <a:xfrm rot="542006">
                <a:off x="1811089" y="1930766"/>
                <a:ext cx="5929895" cy="318071"/>
              </a:xfrm>
              <a:prstGeom prst="rect">
                <a:avLst/>
              </a:prstGeom>
              <a:blipFill dpi="0" rotWithShape="1">
                <a:blip r:embed="rId2">
                  <a:alphaModFix amt="20000"/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자유형: 도형 42">
                <a:extLst>
                  <a:ext uri="{FF2B5EF4-FFF2-40B4-BE49-F238E27FC236}">
                    <a16:creationId xmlns:a16="http://schemas.microsoft.com/office/drawing/2014/main" id="{1F3C6CAC-4E50-DE08-B6E8-A75268A6005E}"/>
                  </a:ext>
                </a:extLst>
              </p:cNvPr>
              <p:cNvSpPr/>
              <p:nvPr/>
            </p:nvSpPr>
            <p:spPr>
              <a:xfrm>
                <a:off x="3057883" y="1844824"/>
                <a:ext cx="1466850" cy="1323975"/>
              </a:xfrm>
              <a:custGeom>
                <a:avLst/>
                <a:gdLst>
                  <a:gd name="connsiteX0" fmla="*/ 1337691 w 1466850"/>
                  <a:gd name="connsiteY0" fmla="*/ 192119 h 1323975"/>
                  <a:gd name="connsiteX1" fmla="*/ 178118 w 1466850"/>
                  <a:gd name="connsiteY1" fmla="*/ 6668 h 1323975"/>
                  <a:gd name="connsiteX2" fmla="*/ 136208 w 1466850"/>
                  <a:gd name="connsiteY2" fmla="*/ 0 h 1323975"/>
                  <a:gd name="connsiteX3" fmla="*/ 0 w 1466850"/>
                  <a:gd name="connsiteY3" fmla="*/ 136208 h 1323975"/>
                  <a:gd name="connsiteX4" fmla="*/ 0 w 1466850"/>
                  <a:gd name="connsiteY4" fmla="*/ 1142905 h 1323975"/>
                  <a:gd name="connsiteX5" fmla="*/ 1201484 w 1466850"/>
                  <a:gd name="connsiteY5" fmla="*/ 1333405 h 1323975"/>
                  <a:gd name="connsiteX6" fmla="*/ 1201484 w 1466850"/>
                  <a:gd name="connsiteY6" fmla="*/ 328327 h 1323975"/>
                  <a:gd name="connsiteX7" fmla="*/ 1201579 w 1466850"/>
                  <a:gd name="connsiteY7" fmla="*/ 326708 h 1323975"/>
                  <a:gd name="connsiteX8" fmla="*/ 1467803 w 1466850"/>
                  <a:gd name="connsiteY8" fmla="*/ 368903 h 1323975"/>
                  <a:gd name="connsiteX9" fmla="*/ 1473899 w 1466850"/>
                  <a:gd name="connsiteY9" fmla="*/ 328327 h 1323975"/>
                  <a:gd name="connsiteX10" fmla="*/ 1337691 w 1466850"/>
                  <a:gd name="connsiteY10" fmla="*/ 192119 h 1323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66850" h="1323975">
                    <a:moveTo>
                      <a:pt x="1337691" y="192119"/>
                    </a:moveTo>
                    <a:lnTo>
                      <a:pt x="178118" y="6668"/>
                    </a:lnTo>
                    <a:lnTo>
                      <a:pt x="136208" y="0"/>
                    </a:lnTo>
                    <a:cubicBezTo>
                      <a:pt x="60960" y="0"/>
                      <a:pt x="0" y="60960"/>
                      <a:pt x="0" y="136208"/>
                    </a:cubicBezTo>
                    <a:lnTo>
                      <a:pt x="0" y="1142905"/>
                    </a:lnTo>
                    <a:lnTo>
                      <a:pt x="1201484" y="1333405"/>
                    </a:lnTo>
                    <a:lnTo>
                      <a:pt x="1201484" y="328327"/>
                    </a:lnTo>
                    <a:cubicBezTo>
                      <a:pt x="1201484" y="327755"/>
                      <a:pt x="1201579" y="327279"/>
                      <a:pt x="1201579" y="326708"/>
                    </a:cubicBezTo>
                    <a:lnTo>
                      <a:pt x="1467803" y="368903"/>
                    </a:lnTo>
                    <a:cubicBezTo>
                      <a:pt x="1471803" y="356140"/>
                      <a:pt x="1473899" y="342424"/>
                      <a:pt x="1473899" y="328327"/>
                    </a:cubicBezTo>
                    <a:cubicBezTo>
                      <a:pt x="1473899" y="253175"/>
                      <a:pt x="1413224" y="204597"/>
                      <a:pt x="1337691" y="192119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/>
              </a:p>
            </p:txBody>
          </p:sp>
          <p:sp>
            <p:nvSpPr>
              <p:cNvPr id="44" name="자유형: 도형 43">
                <a:extLst>
                  <a:ext uri="{FF2B5EF4-FFF2-40B4-BE49-F238E27FC236}">
                    <a16:creationId xmlns:a16="http://schemas.microsoft.com/office/drawing/2014/main" id="{55BBAA76-6F03-84A8-4BF9-54E22F5D0C74}"/>
                  </a:ext>
                </a:extLst>
              </p:cNvPr>
              <p:cNvSpPr/>
              <p:nvPr/>
            </p:nvSpPr>
            <p:spPr>
              <a:xfrm>
                <a:off x="4258033" y="2036093"/>
                <a:ext cx="266700" cy="171450"/>
              </a:xfrm>
              <a:custGeom>
                <a:avLst/>
                <a:gdLst>
                  <a:gd name="connsiteX0" fmla="*/ 136112 w 266700"/>
                  <a:gd name="connsiteY0" fmla="*/ 798 h 171450"/>
                  <a:gd name="connsiteX1" fmla="*/ 272320 w 266700"/>
                  <a:gd name="connsiteY1" fmla="*/ 137006 h 171450"/>
                  <a:gd name="connsiteX2" fmla="*/ 266224 w 266700"/>
                  <a:gd name="connsiteY2" fmla="*/ 177582 h 171450"/>
                  <a:gd name="connsiteX3" fmla="*/ 0 w 266700"/>
                  <a:gd name="connsiteY3" fmla="*/ 135386 h 171450"/>
                  <a:gd name="connsiteX4" fmla="*/ 136112 w 266700"/>
                  <a:gd name="connsiteY4" fmla="*/ 798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6700" h="171450">
                    <a:moveTo>
                      <a:pt x="136112" y="798"/>
                    </a:moveTo>
                    <a:cubicBezTo>
                      <a:pt x="211741" y="13276"/>
                      <a:pt x="272320" y="61758"/>
                      <a:pt x="272320" y="137006"/>
                    </a:cubicBezTo>
                    <a:cubicBezTo>
                      <a:pt x="272320" y="151103"/>
                      <a:pt x="270129" y="164723"/>
                      <a:pt x="266224" y="177582"/>
                    </a:cubicBezTo>
                    <a:lnTo>
                      <a:pt x="0" y="135386"/>
                    </a:lnTo>
                    <a:cubicBezTo>
                      <a:pt x="12192" y="-18728"/>
                      <a:pt x="136112" y="798"/>
                      <a:pt x="136112" y="798"/>
                    </a:cubicBezTo>
                    <a:close/>
                  </a:path>
                </a:pathLst>
              </a:custGeom>
              <a:solidFill>
                <a:schemeClr val="accent3">
                  <a:lumMod val="10000"/>
                  <a:alpha val="46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/>
              </a:p>
            </p:txBody>
          </p:sp>
        </p:grpSp>
        <p:sp>
          <p:nvSpPr>
            <p:cNvPr id="33" name="TextBox 5">
              <a:extLst>
                <a:ext uri="{FF2B5EF4-FFF2-40B4-BE49-F238E27FC236}">
                  <a16:creationId xmlns:a16="http://schemas.microsoft.com/office/drawing/2014/main" id="{3B5C4F80-694D-8B4D-B932-39FAA10B791D}"/>
                </a:ext>
              </a:extLst>
            </p:cNvPr>
            <p:cNvSpPr txBox="1"/>
            <p:nvPr/>
          </p:nvSpPr>
          <p:spPr>
            <a:xfrm>
              <a:off x="4856476" y="5260231"/>
              <a:ext cx="3769454" cy="183148"/>
            </a:xfrm>
            <a:prstGeom prst="rect">
              <a:avLst/>
            </a:prstGeom>
            <a:noFill/>
            <a:scene3d>
              <a:camera prst="isometricLeftDown">
                <a:rot lat="1725342" lon="949038" rev="21564000"/>
              </a:camera>
              <a:lightRig rig="threePt" dir="t"/>
            </a:scene3d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: </a:t>
              </a:r>
              <a:r>
                <a:rPr lang="ko-KR" altLang="en-US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지역별 출동건수를 예측할 있는 모델 설계</a:t>
              </a:r>
            </a:p>
          </p:txBody>
        </p:sp>
        <p:sp>
          <p:nvSpPr>
            <p:cNvPr id="34" name="TextBox 6">
              <a:extLst>
                <a:ext uri="{FF2B5EF4-FFF2-40B4-BE49-F238E27FC236}">
                  <a16:creationId xmlns:a16="http://schemas.microsoft.com/office/drawing/2014/main" id="{356E9524-1784-A7BE-8759-163603C3DC6A}"/>
                </a:ext>
              </a:extLst>
            </p:cNvPr>
            <p:cNvSpPr txBox="1"/>
            <p:nvPr/>
          </p:nvSpPr>
          <p:spPr>
            <a:xfrm>
              <a:off x="4856477" y="4924413"/>
              <a:ext cx="2788107" cy="235476"/>
            </a:xfrm>
            <a:prstGeom prst="rect">
              <a:avLst/>
            </a:prstGeom>
            <a:noFill/>
            <a:scene3d>
              <a:camera prst="isometricLeftDown">
                <a:rot lat="1725342" lon="949038" rev="21564000"/>
              </a:camera>
              <a:lightRig rig="threePt" dir="t"/>
            </a:scene3d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800" b="1" dirty="0">
                  <a:solidFill>
                    <a:schemeClr val="bg1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출동 건수 예측 모델링</a:t>
              </a:r>
            </a:p>
          </p:txBody>
        </p:sp>
        <p:sp>
          <p:nvSpPr>
            <p:cNvPr id="35" name="TextBox 7">
              <a:extLst>
                <a:ext uri="{FF2B5EF4-FFF2-40B4-BE49-F238E27FC236}">
                  <a16:creationId xmlns:a16="http://schemas.microsoft.com/office/drawing/2014/main" id="{ABE47A8B-C644-B91E-E8B0-4B3BB6650BF6}"/>
                </a:ext>
              </a:extLst>
            </p:cNvPr>
            <p:cNvSpPr txBox="1"/>
            <p:nvPr/>
          </p:nvSpPr>
          <p:spPr>
            <a:xfrm>
              <a:off x="3529959" y="4508027"/>
              <a:ext cx="1089643" cy="609458"/>
            </a:xfrm>
            <a:prstGeom prst="rect">
              <a:avLst/>
            </a:prstGeom>
            <a:noFill/>
            <a:scene3d>
              <a:camera prst="isometricLeftDown">
                <a:rot lat="1725342" lon="949038" rev="21564000"/>
              </a:camera>
              <a:lightRig rig="threePt" dir="t"/>
            </a:scene3d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4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ko-KR" alt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8">
              <a:extLst>
                <a:ext uri="{FF2B5EF4-FFF2-40B4-BE49-F238E27FC236}">
                  <a16:creationId xmlns:a16="http://schemas.microsoft.com/office/drawing/2014/main" id="{85D7CBAB-143F-49F3-E221-156BC4A07D12}"/>
                </a:ext>
              </a:extLst>
            </p:cNvPr>
            <p:cNvSpPr txBox="1"/>
            <p:nvPr/>
          </p:nvSpPr>
          <p:spPr>
            <a:xfrm>
              <a:off x="5445568" y="4339102"/>
              <a:ext cx="3769454" cy="366296"/>
            </a:xfrm>
            <a:prstGeom prst="rect">
              <a:avLst/>
            </a:prstGeom>
            <a:noFill/>
            <a:scene3d>
              <a:camera prst="isometricLeftDown">
                <a:rot lat="1725342" lon="949038" rev="21564000"/>
              </a:camera>
              <a:lightRig rig="threePt" dir="t"/>
            </a:scene3d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: </a:t>
              </a:r>
              <a:r>
                <a:rPr lang="ko-KR" altLang="en-US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경기도 외에 전국의 구급출동 데이터를 수집할 수 있는 시스템</a:t>
              </a:r>
              <a:endParaRPr lang="en-US" altLang="ko-KR" sz="1400" dirty="0">
                <a:solidFill>
                  <a:schemeClr val="bg1"/>
                </a:solidFill>
                <a:latin typeface="+mj-ea"/>
                <a:ea typeface="+mj-ea"/>
                <a:cs typeface="KoPubWorld돋움체 Medium" panose="00000600000000000000" pitchFamily="2" charset="-127"/>
              </a:endParaRP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→ 경기도 뿐만 아니라 전국 출동 데이터 분석 가능</a:t>
              </a:r>
              <a:endParaRPr lang="en-US" altLang="ko-KR" sz="1400" dirty="0">
                <a:solidFill>
                  <a:schemeClr val="bg1"/>
                </a:solidFill>
                <a:latin typeface="+mj-ea"/>
                <a:ea typeface="+mj-ea"/>
                <a:cs typeface="KoPubWorld돋움체 Medium" panose="00000600000000000000" pitchFamily="2" charset="-127"/>
              </a:endParaRPr>
            </a:p>
          </p:txBody>
        </p:sp>
        <p:sp>
          <p:nvSpPr>
            <p:cNvPr id="37" name="TextBox 9">
              <a:extLst>
                <a:ext uri="{FF2B5EF4-FFF2-40B4-BE49-F238E27FC236}">
                  <a16:creationId xmlns:a16="http://schemas.microsoft.com/office/drawing/2014/main" id="{2A06B823-A346-A420-671E-E1E2C81412AA}"/>
                </a:ext>
              </a:extLst>
            </p:cNvPr>
            <p:cNvSpPr txBox="1"/>
            <p:nvPr/>
          </p:nvSpPr>
          <p:spPr>
            <a:xfrm>
              <a:off x="5445569" y="4003284"/>
              <a:ext cx="2788107" cy="235476"/>
            </a:xfrm>
            <a:prstGeom prst="rect">
              <a:avLst/>
            </a:prstGeom>
            <a:noFill/>
            <a:scene3d>
              <a:camera prst="isometricLeftDown">
                <a:rot lat="1725342" lon="949038" rev="21564000"/>
              </a:camera>
              <a:lightRig rig="threePt" dir="t"/>
            </a:scene3d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800" b="1" dirty="0">
                  <a:solidFill>
                    <a:schemeClr val="bg1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데이터 베이스 설계</a:t>
              </a:r>
            </a:p>
          </p:txBody>
        </p:sp>
        <p:sp>
          <p:nvSpPr>
            <p:cNvPr id="38" name="TextBox 10">
              <a:extLst>
                <a:ext uri="{FF2B5EF4-FFF2-40B4-BE49-F238E27FC236}">
                  <a16:creationId xmlns:a16="http://schemas.microsoft.com/office/drawing/2014/main" id="{0F98FB6D-AF96-302D-69B2-C2376AF697AE}"/>
                </a:ext>
              </a:extLst>
            </p:cNvPr>
            <p:cNvSpPr txBox="1"/>
            <p:nvPr/>
          </p:nvSpPr>
          <p:spPr>
            <a:xfrm>
              <a:off x="4119051" y="3586898"/>
              <a:ext cx="1089643" cy="609458"/>
            </a:xfrm>
            <a:prstGeom prst="rect">
              <a:avLst/>
            </a:prstGeom>
            <a:noFill/>
            <a:scene3d>
              <a:camera prst="isometricLeftDown">
                <a:rot lat="1725342" lon="949038" rev="21564000"/>
              </a:camera>
              <a:lightRig rig="threePt" dir="t"/>
            </a:scene3d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4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ko-KR" alt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TextBox 11">
              <a:extLst>
                <a:ext uri="{FF2B5EF4-FFF2-40B4-BE49-F238E27FC236}">
                  <a16:creationId xmlns:a16="http://schemas.microsoft.com/office/drawing/2014/main" id="{157038AE-E569-F52F-50F3-B85B42BDF22A}"/>
                </a:ext>
              </a:extLst>
            </p:cNvPr>
            <p:cNvSpPr txBox="1"/>
            <p:nvPr/>
          </p:nvSpPr>
          <p:spPr>
            <a:xfrm>
              <a:off x="6031529" y="3416423"/>
              <a:ext cx="3769454" cy="366296"/>
            </a:xfrm>
            <a:prstGeom prst="rect">
              <a:avLst/>
            </a:prstGeom>
            <a:noFill/>
            <a:scene3d>
              <a:camera prst="isometricLeftDown">
                <a:rot lat="1725342" lon="949038" rev="21564000"/>
              </a:camera>
              <a:lightRig rig="threePt" dir="t"/>
            </a:scene3d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:</a:t>
              </a:r>
              <a:r>
                <a:rPr lang="ko-KR" altLang="en-US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 유기적으로</a:t>
              </a:r>
              <a:r>
                <a:rPr lang="en-US" altLang="ko-KR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 </a:t>
              </a:r>
              <a:r>
                <a:rPr lang="ko-KR" altLang="en-US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전국 구급 인력을 분배함</a:t>
              </a:r>
              <a:endParaRPr lang="en-US" altLang="ko-KR" sz="1400" dirty="0">
                <a:solidFill>
                  <a:schemeClr val="bg1"/>
                </a:solidFill>
                <a:latin typeface="+mj-ea"/>
                <a:ea typeface="+mj-ea"/>
                <a:cs typeface="KoPubWorld돋움체 Medium" panose="00000600000000000000" pitchFamily="2" charset="-127"/>
              </a:endParaRP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+mj-ea"/>
                  <a:ea typeface="+mj-ea"/>
                  <a:cs typeface="KoPubWorld돋움체 Medium" panose="00000600000000000000" pitchFamily="2" charset="-127"/>
                </a:rPr>
                <a:t>→ 모든 시민이 동등한 의료 서비스 혜택</a:t>
              </a:r>
              <a:endParaRPr lang="en-US" altLang="ko-KR" sz="1400" dirty="0">
                <a:solidFill>
                  <a:schemeClr val="bg1"/>
                </a:solidFill>
                <a:latin typeface="+mj-ea"/>
                <a:ea typeface="+mj-ea"/>
                <a:cs typeface="KoPubWorld돋움체 Medium" panose="00000600000000000000" pitchFamily="2" charset="-127"/>
              </a:endParaRPr>
            </a:p>
          </p:txBody>
        </p:sp>
        <p:sp>
          <p:nvSpPr>
            <p:cNvPr id="40" name="TextBox 12">
              <a:extLst>
                <a:ext uri="{FF2B5EF4-FFF2-40B4-BE49-F238E27FC236}">
                  <a16:creationId xmlns:a16="http://schemas.microsoft.com/office/drawing/2014/main" id="{20B00992-4437-401E-9E5B-A4B440CB819D}"/>
                </a:ext>
              </a:extLst>
            </p:cNvPr>
            <p:cNvSpPr txBox="1"/>
            <p:nvPr/>
          </p:nvSpPr>
          <p:spPr>
            <a:xfrm>
              <a:off x="6031530" y="3080605"/>
              <a:ext cx="2788107" cy="235476"/>
            </a:xfrm>
            <a:prstGeom prst="rect">
              <a:avLst/>
            </a:prstGeom>
            <a:noFill/>
            <a:scene3d>
              <a:camera prst="isometricLeftDown">
                <a:rot lat="1725342" lon="949038" rev="21564000"/>
              </a:camera>
              <a:lightRig rig="threePt" dir="t"/>
            </a:scene3d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1800" b="1" dirty="0">
                  <a:solidFill>
                    <a:schemeClr val="bg1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구급인력 컨트롤 타워</a:t>
              </a:r>
              <a:endParaRPr lang="en-US" altLang="ko-KR" sz="1800" b="1" dirty="0">
                <a:solidFill>
                  <a:schemeClr val="bg1"/>
                </a:solidFill>
                <a:latin typeface="+mj-ea"/>
                <a:ea typeface="+mj-ea"/>
                <a:cs typeface="KoPubWorld돋움체 Bold" panose="00000800000000000000" pitchFamily="2" charset="-127"/>
              </a:endParaRPr>
            </a:p>
          </p:txBody>
        </p:sp>
        <p:sp>
          <p:nvSpPr>
            <p:cNvPr id="41" name="TextBox 13">
              <a:extLst>
                <a:ext uri="{FF2B5EF4-FFF2-40B4-BE49-F238E27FC236}">
                  <a16:creationId xmlns:a16="http://schemas.microsoft.com/office/drawing/2014/main" id="{48074EBF-E224-CED3-59B1-74D0D97A4D65}"/>
                </a:ext>
              </a:extLst>
            </p:cNvPr>
            <p:cNvSpPr txBox="1"/>
            <p:nvPr/>
          </p:nvSpPr>
          <p:spPr>
            <a:xfrm>
              <a:off x="4705012" y="2664219"/>
              <a:ext cx="1089643" cy="609458"/>
            </a:xfrm>
            <a:prstGeom prst="rect">
              <a:avLst/>
            </a:prstGeom>
            <a:noFill/>
            <a:scene3d>
              <a:camera prst="isometricLeftDown">
                <a:rot lat="1725342" lon="949038" rev="21564000"/>
              </a:camera>
              <a:lightRig rig="threePt" dir="t"/>
            </a:scene3d>
          </p:spPr>
          <p:txBody>
            <a:bodyPr wrap="square" lIns="0" tIns="0" rIns="0" bIns="0" rtlCol="0" anchor="ctr" anchorCtr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4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ko-KR" alt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5FE3EAA-B87C-4FEE-8BE9-7A736C13ED37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- 35 -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835090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한계점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9019" y="211838"/>
            <a:ext cx="3362325" cy="12311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04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활동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EAEC37F-2646-4A20-8535-8828E395E918}"/>
              </a:ext>
            </a:extLst>
          </p:cNvPr>
          <p:cNvSpPr/>
          <p:nvPr/>
        </p:nvSpPr>
        <p:spPr>
          <a:xfrm>
            <a:off x="3186506" y="1745880"/>
            <a:ext cx="36856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prstClr val="white"/>
                </a:solidFill>
                <a:latin typeface="KoPub돋움체 Bold"/>
                <a:ea typeface="KoPub돋움체 Bold"/>
              </a:rPr>
              <a:t>데이터를 기반으로 한 정량적 해결방안</a:t>
            </a:r>
            <a:endParaRPr lang="ko-KR" altLang="en-US" dirty="0"/>
          </a:p>
        </p:txBody>
      </p:sp>
      <p:sp>
        <p:nvSpPr>
          <p:cNvPr id="3" name="대각선 줄무늬 2">
            <a:extLst>
              <a:ext uri="{FF2B5EF4-FFF2-40B4-BE49-F238E27FC236}">
                <a16:creationId xmlns:a16="http://schemas.microsoft.com/office/drawing/2014/main" id="{ED68F6CC-A54C-4C1F-9AE2-FB5708B0492A}"/>
              </a:ext>
            </a:extLst>
          </p:cNvPr>
          <p:cNvSpPr/>
          <p:nvPr/>
        </p:nvSpPr>
        <p:spPr>
          <a:xfrm>
            <a:off x="2573918" y="1491457"/>
            <a:ext cx="878178" cy="878178"/>
          </a:xfrm>
          <a:prstGeom prst="diagStripe">
            <a:avLst>
              <a:gd name="adj" fmla="val 41323"/>
            </a:avLst>
          </a:prstGeom>
          <a:solidFill>
            <a:prstClr val="white">
              <a:lumMod val="95000"/>
            </a:prstClr>
          </a:solidFill>
          <a:effectLst>
            <a:outerShdw blurRad="190500" dist="38100" dir="2700000" sx="106000" sy="106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90388-8984-443B-B9E1-055E9C6D5500}"/>
              </a:ext>
            </a:extLst>
          </p:cNvPr>
          <p:cNvSpPr txBox="1"/>
          <p:nvPr/>
        </p:nvSpPr>
        <p:spPr>
          <a:xfrm rot="18900000">
            <a:off x="2682241" y="1660371"/>
            <a:ext cx="395942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1800" dirty="0">
                <a:solidFill>
                  <a:schemeClr val="accent6">
                    <a:lumMod val="50000"/>
                  </a:schemeClr>
                </a:solidFill>
                <a:latin typeface="KoPub돋움체 Bold"/>
                <a:ea typeface="KoPub돋움체 Bold"/>
              </a:rPr>
              <a:t>#01</a:t>
            </a:r>
            <a:endParaRPr lang="ko-KR" altLang="en-US" sz="1800" dirty="0">
              <a:solidFill>
                <a:schemeClr val="accent6">
                  <a:lumMod val="50000"/>
                </a:schemeClr>
              </a:solidFill>
              <a:latin typeface="KoPub돋움체 Bold"/>
              <a:ea typeface="KoPub돋움체 Bold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8BDD08-0C9B-4EC8-9932-A8454B390066}"/>
              </a:ext>
            </a:extLst>
          </p:cNvPr>
          <p:cNvSpPr/>
          <p:nvPr/>
        </p:nvSpPr>
        <p:spPr>
          <a:xfrm>
            <a:off x="3186506" y="2799687"/>
            <a:ext cx="48301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prstClr val="white"/>
                </a:solidFill>
                <a:latin typeface="KoPub돋움체 Bold"/>
                <a:ea typeface="KoPub돋움체 Bold"/>
              </a:rPr>
              <a:t>인력 이동에 따른 비용적 측면도 고려해봐야 함</a:t>
            </a:r>
            <a:r>
              <a:rPr lang="en-US" altLang="ko-KR" dirty="0">
                <a:solidFill>
                  <a:prstClr val="white"/>
                </a:solidFill>
                <a:latin typeface="KoPub돋움체 Bold"/>
                <a:ea typeface="KoPub돋움체 Bold"/>
              </a:rPr>
              <a:t>,</a:t>
            </a:r>
          </a:p>
          <a:p>
            <a:r>
              <a:rPr lang="ko-KR" altLang="en-US" dirty="0">
                <a:solidFill>
                  <a:prstClr val="white"/>
                </a:solidFill>
                <a:latin typeface="KoPub돋움체 Bold"/>
                <a:ea typeface="KoPub돋움체 Bold"/>
              </a:rPr>
              <a:t>조직의 경직성 때문에 실제 이행시키기가 어려운 점</a:t>
            </a:r>
          </a:p>
        </p:txBody>
      </p:sp>
      <p:sp>
        <p:nvSpPr>
          <p:cNvPr id="19" name="대각선 줄무늬 18">
            <a:extLst>
              <a:ext uri="{FF2B5EF4-FFF2-40B4-BE49-F238E27FC236}">
                <a16:creationId xmlns:a16="http://schemas.microsoft.com/office/drawing/2014/main" id="{6A7D7B73-0AEF-41C8-9085-3699F3737A75}"/>
              </a:ext>
            </a:extLst>
          </p:cNvPr>
          <p:cNvSpPr/>
          <p:nvPr/>
        </p:nvSpPr>
        <p:spPr>
          <a:xfrm>
            <a:off x="2573918" y="2533805"/>
            <a:ext cx="878178" cy="878178"/>
          </a:xfrm>
          <a:prstGeom prst="diagStripe">
            <a:avLst>
              <a:gd name="adj" fmla="val 41323"/>
            </a:avLst>
          </a:prstGeom>
          <a:solidFill>
            <a:prstClr val="white">
              <a:lumMod val="95000"/>
            </a:prstClr>
          </a:solidFill>
          <a:effectLst>
            <a:outerShdw blurRad="190500" dist="38100" dir="2700000" sx="106000" sy="106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21EA85-A06F-40E1-AE5F-AA09E3250BE6}"/>
              </a:ext>
            </a:extLst>
          </p:cNvPr>
          <p:cNvSpPr txBox="1"/>
          <p:nvPr/>
        </p:nvSpPr>
        <p:spPr>
          <a:xfrm rot="18900000">
            <a:off x="2682241" y="2702719"/>
            <a:ext cx="395942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1800" dirty="0">
                <a:solidFill>
                  <a:schemeClr val="accent6">
                    <a:lumMod val="50000"/>
                  </a:schemeClr>
                </a:solidFill>
                <a:latin typeface="KoPub돋움체 Bold"/>
                <a:ea typeface="KoPub돋움체 Bold"/>
              </a:rPr>
              <a:t>#02</a:t>
            </a:r>
            <a:endParaRPr lang="ko-KR" altLang="en-US" sz="1800" dirty="0">
              <a:solidFill>
                <a:schemeClr val="accent6">
                  <a:lumMod val="50000"/>
                </a:schemeClr>
              </a:solidFill>
              <a:latin typeface="KoPub돋움체 Bold"/>
              <a:ea typeface="KoPub돋움체 Bold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75292DC-EC8B-48F4-AFFB-6271211AD869}"/>
              </a:ext>
            </a:extLst>
          </p:cNvPr>
          <p:cNvSpPr/>
          <p:nvPr/>
        </p:nvSpPr>
        <p:spPr>
          <a:xfrm>
            <a:off x="3186506" y="3830576"/>
            <a:ext cx="6176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prstClr val="white"/>
                </a:solidFill>
                <a:latin typeface="KoPub돋움체 Bold"/>
                <a:ea typeface="KoPub돋움체 Bold"/>
              </a:rPr>
              <a:t>단순 지표로 주관적인 업무 과중을 평가하는 자체가 지나친 일반화</a:t>
            </a:r>
            <a:endParaRPr lang="ko-KR" altLang="en-US" dirty="0"/>
          </a:p>
        </p:txBody>
      </p:sp>
      <p:sp>
        <p:nvSpPr>
          <p:cNvPr id="22" name="대각선 줄무늬 21">
            <a:extLst>
              <a:ext uri="{FF2B5EF4-FFF2-40B4-BE49-F238E27FC236}">
                <a16:creationId xmlns:a16="http://schemas.microsoft.com/office/drawing/2014/main" id="{63783A08-A61E-49B1-9A80-067880BDBCE0}"/>
              </a:ext>
            </a:extLst>
          </p:cNvPr>
          <p:cNvSpPr/>
          <p:nvPr/>
        </p:nvSpPr>
        <p:spPr>
          <a:xfrm>
            <a:off x="2573918" y="3576153"/>
            <a:ext cx="878178" cy="878178"/>
          </a:xfrm>
          <a:prstGeom prst="diagStripe">
            <a:avLst>
              <a:gd name="adj" fmla="val 41323"/>
            </a:avLst>
          </a:prstGeom>
          <a:solidFill>
            <a:prstClr val="white">
              <a:lumMod val="95000"/>
            </a:prstClr>
          </a:solidFill>
          <a:effectLst>
            <a:outerShdw blurRad="190500" dist="38100" dir="2700000" sx="106000" sy="106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35E8048-109A-4F0E-A947-51D85DCA663C}"/>
              </a:ext>
            </a:extLst>
          </p:cNvPr>
          <p:cNvSpPr txBox="1"/>
          <p:nvPr/>
        </p:nvSpPr>
        <p:spPr>
          <a:xfrm rot="18900000">
            <a:off x="2682241" y="3745067"/>
            <a:ext cx="395942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1800" dirty="0">
                <a:solidFill>
                  <a:schemeClr val="accent6">
                    <a:lumMod val="50000"/>
                  </a:schemeClr>
                </a:solidFill>
                <a:latin typeface="KoPub돋움체 Bold"/>
                <a:ea typeface="KoPub돋움체 Bold"/>
              </a:rPr>
              <a:t>#03</a:t>
            </a:r>
            <a:endParaRPr lang="ko-KR" altLang="en-US" sz="1800" dirty="0">
              <a:solidFill>
                <a:schemeClr val="accent6">
                  <a:lumMod val="50000"/>
                </a:schemeClr>
              </a:solidFill>
              <a:latin typeface="KoPub돋움체 Bold"/>
              <a:ea typeface="KoPub돋움체 Bold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5AE3ACC-A483-4226-A194-91647E39A027}"/>
              </a:ext>
            </a:extLst>
          </p:cNvPr>
          <p:cNvSpPr/>
          <p:nvPr/>
        </p:nvSpPr>
        <p:spPr>
          <a:xfrm>
            <a:off x="3186506" y="4872924"/>
            <a:ext cx="5976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prstClr val="white"/>
                </a:solidFill>
                <a:latin typeface="KoPub돋움체 Bold"/>
                <a:ea typeface="KoPub돋움체 Bold"/>
              </a:rPr>
              <a:t>가중치를 임의로 부여했고</a:t>
            </a:r>
            <a:r>
              <a:rPr lang="en-US" altLang="ko-KR" dirty="0">
                <a:solidFill>
                  <a:prstClr val="white"/>
                </a:solidFill>
                <a:latin typeface="KoPub돋움체 Bold"/>
                <a:ea typeface="KoPub돋움체 Bold"/>
              </a:rPr>
              <a:t>, </a:t>
            </a:r>
            <a:r>
              <a:rPr lang="ko-KR" altLang="en-US" dirty="0">
                <a:solidFill>
                  <a:prstClr val="white"/>
                </a:solidFill>
                <a:latin typeface="KoPub돋움체 Bold"/>
                <a:ea typeface="KoPub돋움체 Bold"/>
              </a:rPr>
              <a:t>각 항목당 가중치를 동일하게 표현함</a:t>
            </a:r>
          </a:p>
        </p:txBody>
      </p:sp>
      <p:sp>
        <p:nvSpPr>
          <p:cNvPr id="25" name="대각선 줄무늬 24">
            <a:extLst>
              <a:ext uri="{FF2B5EF4-FFF2-40B4-BE49-F238E27FC236}">
                <a16:creationId xmlns:a16="http://schemas.microsoft.com/office/drawing/2014/main" id="{145E8068-6EEC-4E97-A8F8-F22AC19B695A}"/>
              </a:ext>
            </a:extLst>
          </p:cNvPr>
          <p:cNvSpPr/>
          <p:nvPr/>
        </p:nvSpPr>
        <p:spPr>
          <a:xfrm>
            <a:off x="2573918" y="4618501"/>
            <a:ext cx="878178" cy="878178"/>
          </a:xfrm>
          <a:prstGeom prst="diagStripe">
            <a:avLst>
              <a:gd name="adj" fmla="val 41323"/>
            </a:avLst>
          </a:prstGeom>
          <a:solidFill>
            <a:prstClr val="white">
              <a:lumMod val="95000"/>
            </a:prstClr>
          </a:solidFill>
          <a:effectLst>
            <a:outerShdw blurRad="190500" dist="38100" dir="2700000" sx="106000" sy="106000" algn="tl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20255F-62D0-4FA7-BEF5-25461D8EB435}"/>
              </a:ext>
            </a:extLst>
          </p:cNvPr>
          <p:cNvSpPr txBox="1"/>
          <p:nvPr/>
        </p:nvSpPr>
        <p:spPr>
          <a:xfrm rot="18900000">
            <a:off x="2682241" y="4787415"/>
            <a:ext cx="395942" cy="2769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1800" dirty="0">
                <a:solidFill>
                  <a:schemeClr val="accent6">
                    <a:lumMod val="50000"/>
                  </a:schemeClr>
                </a:solidFill>
                <a:latin typeface="KoPub돋움체 Bold"/>
                <a:ea typeface="KoPub돋움체 Bold"/>
              </a:rPr>
              <a:t>#04</a:t>
            </a:r>
            <a:endParaRPr lang="ko-KR" altLang="en-US" sz="1800" dirty="0">
              <a:solidFill>
                <a:schemeClr val="accent6">
                  <a:lumMod val="50000"/>
                </a:schemeClr>
              </a:solidFill>
              <a:latin typeface="KoPub돋움체 Bold"/>
              <a:ea typeface="KoPub돋움체 Bold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D745D6-3B56-41B6-8A23-4F5A53E964B4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- 36 -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9703058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226B605A-A744-464C-854E-21A224B27F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775" y="1755775"/>
            <a:ext cx="3346450" cy="33464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B3E2EA-BF76-45E1-BF67-93C00904D126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- 37 -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4536829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ADFD274-9AB6-A615-84DA-095A623C2B85}"/>
              </a:ext>
            </a:extLst>
          </p:cNvPr>
          <p:cNvGrpSpPr/>
          <p:nvPr/>
        </p:nvGrpSpPr>
        <p:grpSpPr>
          <a:xfrm>
            <a:off x="0" y="-828338"/>
            <a:ext cx="12192000" cy="7686339"/>
            <a:chOff x="274668" y="-708024"/>
            <a:chExt cx="12071287" cy="7763202"/>
          </a:xfrm>
        </p:grpSpPr>
        <p:pic>
          <p:nvPicPr>
            <p:cNvPr id="1026" name="Picture 2" descr="= 뉴시스">
              <a:extLst>
                <a:ext uri="{FF2B5EF4-FFF2-40B4-BE49-F238E27FC236}">
                  <a16:creationId xmlns:a16="http://schemas.microsoft.com/office/drawing/2014/main" id="{3B8C862F-5001-99DB-8BDF-7F709B640B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" t="-782" r="495" b="5269"/>
            <a:stretch/>
          </p:blipFill>
          <p:spPr bwMode="auto">
            <a:xfrm>
              <a:off x="274668" y="-708024"/>
              <a:ext cx="12071287" cy="77632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8CCBC5C6-7361-FC9B-90E3-01BDDCC67285}"/>
                </a:ext>
              </a:extLst>
            </p:cNvPr>
            <p:cNvSpPr/>
            <p:nvPr/>
          </p:nvSpPr>
          <p:spPr>
            <a:xfrm>
              <a:off x="274668" y="-708024"/>
              <a:ext cx="12071287" cy="7763201"/>
            </a:xfrm>
            <a:prstGeom prst="rect">
              <a:avLst/>
            </a:prstGeom>
            <a:gradFill>
              <a:gsLst>
                <a:gs pos="0">
                  <a:schemeClr val="tx1">
                    <a:alpha val="90000"/>
                  </a:schemeClr>
                </a:gs>
                <a:gs pos="48000">
                  <a:srgbClr val="0E0D0D">
                    <a:alpha val="90000"/>
                  </a:srgbClr>
                </a:gs>
                <a:gs pos="99000">
                  <a:schemeClr val="bg2">
                    <a:lumMod val="10000"/>
                    <a:alpha val="50000"/>
                  </a:schemeClr>
                </a:gs>
              </a:gsLst>
              <a:lin ang="0" scaled="0"/>
            </a:gra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</p:grp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문제 및 현황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9019" y="211838"/>
            <a:ext cx="3362325" cy="12311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01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문제 정의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C69CBCF-B732-4947-9631-D23CBD685EC6}"/>
              </a:ext>
            </a:extLst>
          </p:cNvPr>
          <p:cNvSpPr/>
          <p:nvPr/>
        </p:nvSpPr>
        <p:spPr>
          <a:xfrm>
            <a:off x="481630" y="807314"/>
            <a:ext cx="1102977" cy="30623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99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“</a:t>
            </a:r>
            <a:endParaRPr kumimoji="0" lang="ko-KR" altLang="en-US" sz="13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D110711-C616-9C5A-684F-7D2A6113E4C4}"/>
              </a:ext>
            </a:extLst>
          </p:cNvPr>
          <p:cNvSpPr/>
          <p:nvPr/>
        </p:nvSpPr>
        <p:spPr>
          <a:xfrm>
            <a:off x="3640759" y="3012071"/>
            <a:ext cx="1102977" cy="30623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99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”</a:t>
            </a:r>
            <a:endParaRPr kumimoji="0" lang="ko-KR" altLang="en-US" sz="13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466D217-C102-4FA6-B643-1C30398DFAE9}"/>
              </a:ext>
            </a:extLst>
          </p:cNvPr>
          <p:cNvSpPr/>
          <p:nvPr/>
        </p:nvSpPr>
        <p:spPr>
          <a:xfrm>
            <a:off x="962703" y="1428792"/>
            <a:ext cx="3285447" cy="230832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죽어가는</a:t>
            </a:r>
            <a:r>
              <a:rPr kumimoji="0" lang="en-US" altLang="ko-KR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 </a:t>
            </a:r>
          </a:p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구급대원들을</a:t>
            </a:r>
            <a:endParaRPr kumimoji="0" lang="en-US" altLang="ko-KR" sz="4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  <a:p>
            <a:pPr marL="0" marR="0" lvl="0" indent="0" algn="di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살려주세요</a:t>
            </a: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25E9165-E5DC-4F01-AF3F-7F7C547EA1FF}"/>
              </a:ext>
            </a:extLst>
          </p:cNvPr>
          <p:cNvSpPr/>
          <p:nvPr/>
        </p:nvSpPr>
        <p:spPr>
          <a:xfrm>
            <a:off x="977755" y="5648312"/>
            <a:ext cx="8130746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현재 구급 인력의 현주소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C7C62F-6BE1-3FB8-A0C9-1689E8C3713B}"/>
              </a:ext>
            </a:extLst>
          </p:cNvPr>
          <p:cNvSpPr txBox="1"/>
          <p:nvPr/>
        </p:nvSpPr>
        <p:spPr>
          <a:xfrm>
            <a:off x="1106153" y="3762297"/>
            <a:ext cx="3936975" cy="12311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- </a:t>
            </a:r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출처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: </a:t>
            </a:r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“죽어가는 경기도 구급대원들을 살려주세요” 한 소방관의 호소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/ </a:t>
            </a:r>
            <a:r>
              <a:rPr lang="ko-KR" altLang="en-US" sz="800" dirty="0" err="1">
                <a:solidFill>
                  <a:schemeClr val="bg1">
                    <a:lumMod val="65000"/>
                  </a:schemeClr>
                </a:solidFill>
                <a:latin typeface="+mn-ea"/>
              </a:rPr>
              <a:t>이코리아</a:t>
            </a:r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/ 2022.10.07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2233965-EE77-D979-B007-9CBFE25534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977755" y="3669267"/>
            <a:ext cx="3285447" cy="639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CC8683-80A9-47CA-888E-15229F322225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- 04 -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78674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문제 및 현황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01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문제 정의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0105B3-F6B8-4363-A495-CC38B765EDB6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- 05 -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92706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75236F43-934D-6653-CEB9-EBE26B1DDFBA}"/>
              </a:ext>
            </a:extLst>
          </p:cNvPr>
          <p:cNvGrpSpPr/>
          <p:nvPr/>
        </p:nvGrpSpPr>
        <p:grpSpPr>
          <a:xfrm>
            <a:off x="0" y="-414337"/>
            <a:ext cx="12192000" cy="7686675"/>
            <a:chOff x="128587" y="-804694"/>
            <a:chExt cx="12192000" cy="7686675"/>
          </a:xfrm>
        </p:grpSpPr>
        <p:pic>
          <p:nvPicPr>
            <p:cNvPr id="4" name="그림 3" descr="실내, 도구이(가) 표시된 사진">
              <a:extLst>
                <a:ext uri="{FF2B5EF4-FFF2-40B4-BE49-F238E27FC236}">
                  <a16:creationId xmlns:a16="http://schemas.microsoft.com/office/drawing/2014/main" id="{3CA47BB0-25D4-181D-C158-08D01228A6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456"/>
            <a:stretch/>
          </p:blipFill>
          <p:spPr>
            <a:xfrm>
              <a:off x="128587" y="-804694"/>
              <a:ext cx="12192000" cy="7686675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A7AFCEB-C2D6-0EEE-5663-6FB50BEDCB4E}"/>
                </a:ext>
              </a:extLst>
            </p:cNvPr>
            <p:cNvSpPr/>
            <p:nvPr/>
          </p:nvSpPr>
          <p:spPr>
            <a:xfrm>
              <a:off x="128587" y="-804526"/>
              <a:ext cx="12192000" cy="7686338"/>
            </a:xfrm>
            <a:prstGeom prst="rect">
              <a:avLst/>
            </a:prstGeom>
            <a:gradFill>
              <a:gsLst>
                <a:gs pos="0">
                  <a:schemeClr val="tx1">
                    <a:alpha val="90000"/>
                  </a:schemeClr>
                </a:gs>
                <a:gs pos="48000">
                  <a:srgbClr val="0E0D0D">
                    <a:alpha val="90000"/>
                  </a:srgbClr>
                </a:gs>
                <a:gs pos="99000">
                  <a:schemeClr val="bg2">
                    <a:lumMod val="10000"/>
                    <a:alpha val="50000"/>
                  </a:schemeClr>
                </a:gs>
              </a:gsLst>
              <a:lin ang="0" scaled="0"/>
            </a:gra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endParaRPr lang="ko-KR" altLang="en-US" sz="48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ADDE49C8-E474-4E3A-99F4-69C1301ECC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9075" y="240737"/>
            <a:ext cx="1736114" cy="1736114"/>
          </a:xfrm>
          <a:prstGeom prst="rect">
            <a:avLst/>
          </a:prstGeom>
        </p:spPr>
      </p:pic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문제 및 현황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49019" y="211838"/>
            <a:ext cx="3362325" cy="123111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01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문제 정의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466D217-C102-4FA6-B643-1C30398DFAE9}"/>
              </a:ext>
            </a:extLst>
          </p:cNvPr>
          <p:cNvSpPr/>
          <p:nvPr/>
        </p:nvSpPr>
        <p:spPr>
          <a:xfrm>
            <a:off x="739887" y="966787"/>
            <a:ext cx="8830139" cy="135421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 </a:t>
            </a:r>
            <a:endParaRPr kumimoji="0" lang="ko-KR" altLang="en-US" sz="7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D37F-A0C2-A225-9304-7DEEC308670D}"/>
              </a:ext>
            </a:extLst>
          </p:cNvPr>
          <p:cNvSpPr/>
          <p:nvPr/>
        </p:nvSpPr>
        <p:spPr>
          <a:xfrm>
            <a:off x="977755" y="5648312"/>
            <a:ext cx="8130746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‣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기존 구급 자원의 효율적 분배 필요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3D9F2F5-EE66-89DB-631E-464B13723F75}"/>
              </a:ext>
            </a:extLst>
          </p:cNvPr>
          <p:cNvSpPr/>
          <p:nvPr/>
        </p:nvSpPr>
        <p:spPr>
          <a:xfrm>
            <a:off x="786430" y="411408"/>
            <a:ext cx="1102977" cy="30623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99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“</a:t>
            </a:r>
            <a:endParaRPr kumimoji="0" lang="ko-KR" altLang="en-US" sz="13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743E12A-BA98-743C-E98A-799318811FA2}"/>
              </a:ext>
            </a:extLst>
          </p:cNvPr>
          <p:cNvSpPr/>
          <p:nvPr/>
        </p:nvSpPr>
        <p:spPr>
          <a:xfrm>
            <a:off x="6706163" y="2005761"/>
            <a:ext cx="1102977" cy="30623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defTabSz="914400" rtl="0" eaLnBrk="1" fontAlgn="auto" latinLnBrk="1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99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”</a:t>
            </a:r>
            <a:endParaRPr kumimoji="0" lang="ko-KR" altLang="en-US" sz="13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8F36876-A016-4471-BE85-B8D33E25BF3F}"/>
              </a:ext>
            </a:extLst>
          </p:cNvPr>
          <p:cNvSpPr/>
          <p:nvPr/>
        </p:nvSpPr>
        <p:spPr>
          <a:xfrm>
            <a:off x="1185519" y="1099943"/>
            <a:ext cx="5965713" cy="10156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algn="dist"/>
            <a:r>
              <a:rPr lang="ko-KR" altLang="en-US" sz="6600" spc="-300" dirty="0">
                <a:solidFill>
                  <a:schemeClr val="accent1">
                    <a:lumMod val="75000"/>
                  </a:schemeClr>
                </a:solidFill>
                <a:latin typeface="KoPub돋움체 Bold"/>
                <a:ea typeface="KoPub돋움체 Bold"/>
              </a:rPr>
              <a:t>구급대원 정원 동결</a:t>
            </a:r>
            <a:endParaRPr kumimoji="0" lang="ko-KR" altLang="en-US" sz="5400" b="0" i="0" u="none" strike="noStrike" kern="1200" cap="none" spc="-30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60CEC05-E67A-4830-8E8B-EE42C595E032}"/>
              </a:ext>
            </a:extLst>
          </p:cNvPr>
          <p:cNvSpPr/>
          <p:nvPr/>
        </p:nvSpPr>
        <p:spPr>
          <a:xfrm>
            <a:off x="1185520" y="2177161"/>
            <a:ext cx="5965712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algn="dist"/>
            <a:r>
              <a:rPr lang="ko-KR" altLang="en-US" sz="36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rPr>
              <a:t>지역간 구급대원 수 편차 큼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410D5E3-21B3-CA42-AD06-3F4E6A68B37F}"/>
              </a:ext>
            </a:extLst>
          </p:cNvPr>
          <p:cNvSpPr txBox="1"/>
          <p:nvPr/>
        </p:nvSpPr>
        <p:spPr>
          <a:xfrm>
            <a:off x="2118360" y="2901178"/>
            <a:ext cx="3964742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- </a:t>
            </a:r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출처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: </a:t>
            </a:r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공무원 수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5</a:t>
            </a:r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년간 동결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…</a:t>
            </a:r>
            <a:r>
              <a:rPr lang="ko-KR" altLang="en-US" sz="800" dirty="0" err="1">
                <a:solidFill>
                  <a:schemeClr val="bg1">
                    <a:lumMod val="65000"/>
                  </a:schemeClr>
                </a:solidFill>
                <a:latin typeface="+mn-ea"/>
              </a:rPr>
              <a:t>행안부</a:t>
            </a:r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 “부처 정원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1%</a:t>
            </a:r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씩 줄일 것”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/ </a:t>
            </a:r>
            <a:r>
              <a:rPr lang="ko-KR" altLang="en-US" sz="800" dirty="0" err="1">
                <a:solidFill>
                  <a:schemeClr val="bg1">
                    <a:lumMod val="65000"/>
                  </a:schemeClr>
                </a:solidFill>
                <a:latin typeface="+mn-ea"/>
              </a:rPr>
              <a:t>한겨래</a:t>
            </a:r>
            <a:r>
              <a:rPr lang="ko-KR" altLang="en-US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 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/ 2022.07.13</a:t>
            </a:r>
            <a:endParaRPr lang="ko-KR" altLang="en-US" sz="8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BC18AC3-C1BD-4C60-8D5C-A06413705A11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- 06 -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74034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FE848AA-2525-4992-A431-F21306D879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A88147-C23B-4BAB-8EFF-EE026F05C9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ko-KR" altLang="en-US" dirty="0"/>
              <a:t>분석 기획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AFC031-0DF7-4965-8DE4-6F20E9994B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64000" y="3837056"/>
            <a:ext cx="2553782" cy="249940"/>
          </a:xfrm>
        </p:spPr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분석 문제 도출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C6BF77-7BA7-457F-92C1-6015D26CCC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64000" y="4129158"/>
            <a:ext cx="2553782" cy="249940"/>
          </a:xfrm>
        </p:spPr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분석 목표 설정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D8AF4DD2-AEAB-49FA-9ED1-70DCDD94BA0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계획 설정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30166F0-D034-60D8-794F-513EFBD9F0F8}"/>
              </a:ext>
            </a:extLst>
          </p:cNvPr>
          <p:cNvGrpSpPr/>
          <p:nvPr/>
        </p:nvGrpSpPr>
        <p:grpSpPr>
          <a:xfrm>
            <a:off x="4322608" y="4426989"/>
            <a:ext cx="71" cy="757748"/>
            <a:chOff x="4327416" y="4920888"/>
            <a:chExt cx="71" cy="75774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CFFF0E-6D80-FF19-AB97-22ECDB5649A1}"/>
                </a:ext>
              </a:extLst>
            </p:cNvPr>
            <p:cNvSpPr txBox="1"/>
            <p:nvPr/>
          </p:nvSpPr>
          <p:spPr>
            <a:xfrm>
              <a:off x="4327416" y="4920888"/>
              <a:ext cx="6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F6C11E-3AB6-265B-A4D3-DCBD7FBAB35A}"/>
                </a:ext>
              </a:extLst>
            </p:cNvPr>
            <p:cNvSpPr txBox="1"/>
            <p:nvPr/>
          </p:nvSpPr>
          <p:spPr>
            <a:xfrm>
              <a:off x="4327416" y="5192040"/>
              <a:ext cx="64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FC6ABFA-94D5-6A54-6BB7-16209320C4CE}"/>
                </a:ext>
              </a:extLst>
            </p:cNvPr>
            <p:cNvSpPr txBox="1"/>
            <p:nvPr/>
          </p:nvSpPr>
          <p:spPr>
            <a:xfrm>
              <a:off x="4327422" y="5463192"/>
              <a:ext cx="65" cy="21544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spAutoFit/>
            </a:bodyPr>
            <a:lstStyle/>
            <a:p>
              <a:pPr algn="ctr"/>
              <a:endParaRPr lang="en-US" altLang="ko-KR" sz="1400" dirty="0">
                <a:solidFill>
                  <a:schemeClr val="bg1">
                    <a:lumMod val="75000"/>
                  </a:schemeClr>
                </a:solidFill>
                <a:latin typeface="+mn-ea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FBAED58-1755-4CB0-8809-6C9D9E59290C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- 07 -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44385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문제 도출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기획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E13F695-D138-DB76-44A2-67DB93C26A86}"/>
              </a:ext>
            </a:extLst>
          </p:cNvPr>
          <p:cNvGrpSpPr/>
          <p:nvPr/>
        </p:nvGrpSpPr>
        <p:grpSpPr>
          <a:xfrm>
            <a:off x="1033119" y="1932464"/>
            <a:ext cx="5603763" cy="2149369"/>
            <a:chOff x="1033119" y="1522889"/>
            <a:chExt cx="5603763" cy="2149369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EEBE982-E617-4723-997C-787EB0A1BC09}"/>
                </a:ext>
              </a:extLst>
            </p:cNvPr>
            <p:cNvSpPr/>
            <p:nvPr/>
          </p:nvSpPr>
          <p:spPr>
            <a:xfrm>
              <a:off x="1033119" y="1825599"/>
              <a:ext cx="5603763" cy="184665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vl="0"/>
              <a:r>
                <a:rPr lang="ko-KR" altLang="en-US" sz="60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지역별 구급 인력</a:t>
              </a:r>
              <a:endParaRPr lang="en-US" altLang="ko-KR" sz="6000" dirty="0">
                <a:solidFill>
                  <a:prstClr val="white">
                    <a:lumMod val="95000"/>
                  </a:prstClr>
                </a:solidFill>
                <a:latin typeface="KoPub돋움체 Bold"/>
                <a:ea typeface="KoPub돋움체 Bold"/>
              </a:endParaRPr>
            </a:p>
            <a:p>
              <a:pPr lvl="0"/>
              <a:r>
                <a:rPr lang="ko-KR" altLang="en-US" sz="6000" dirty="0">
                  <a:solidFill>
                    <a:schemeClr val="accent1">
                      <a:lumMod val="75000"/>
                    </a:schemeClr>
                  </a:solidFill>
                  <a:latin typeface="KoPub돋움체 Bold"/>
                  <a:ea typeface="KoPub돋움체 Bold"/>
                </a:rPr>
                <a:t>업무과중</a:t>
              </a:r>
              <a:r>
                <a:rPr lang="ko-KR" altLang="en-US" sz="60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 심화</a:t>
              </a:r>
              <a:endPara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79F4DBD-4818-4A23-99E3-8413CAD2707A}"/>
                </a:ext>
              </a:extLst>
            </p:cNvPr>
            <p:cNvSpPr/>
            <p:nvPr/>
          </p:nvSpPr>
          <p:spPr>
            <a:xfrm>
              <a:off x="1033119" y="1522889"/>
              <a:ext cx="5089413" cy="30777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lvl="0"/>
              <a:r>
                <a:rPr lang="en-US" altLang="ko-KR" sz="20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Business</a:t>
              </a:r>
              <a:r>
                <a:rPr lang="ko-KR" altLang="en-US" sz="20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 </a:t>
              </a:r>
              <a:r>
                <a:rPr lang="en-US" altLang="ko-KR" sz="2000" dirty="0">
                  <a:solidFill>
                    <a:prstClr val="white">
                      <a:lumMod val="95000"/>
                    </a:prstClr>
                  </a:solidFill>
                  <a:latin typeface="KoPub돋움체 Bold"/>
                  <a:ea typeface="KoPub돋움체 Bold"/>
                </a:rPr>
                <a:t>Problem :</a:t>
              </a: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</p:txBody>
        </p:sp>
      </p:grp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CAA34F54-8890-43D7-B541-632BDC9BA063}"/>
              </a:ext>
            </a:extLst>
          </p:cNvPr>
          <p:cNvSpPr/>
          <p:nvPr/>
        </p:nvSpPr>
        <p:spPr>
          <a:xfrm>
            <a:off x="1033119" y="3838575"/>
            <a:ext cx="12130431" cy="1744910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2278C20-141B-619B-0185-212DEDCB77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" t="47556" r="3027" b="45507"/>
          <a:stretch/>
        </p:blipFill>
        <p:spPr>
          <a:xfrm>
            <a:off x="1121848" y="4062940"/>
            <a:ext cx="4038167" cy="377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5E36523-2921-4FC9-B759-AF5F5F8266A1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- 08 -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26238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844A910-68DD-479D-ACDE-46418397D38E}"/>
              </a:ext>
            </a:extLst>
          </p:cNvPr>
          <p:cNvSpPr/>
          <p:nvPr/>
        </p:nvSpPr>
        <p:spPr>
          <a:xfrm>
            <a:off x="587488" y="128141"/>
            <a:ext cx="445631" cy="42849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22DCDB1-48A4-4CBF-AEB1-95BCA1CF98F3}"/>
              </a:ext>
            </a:extLst>
          </p:cNvPr>
          <p:cNvSpPr/>
          <p:nvPr/>
        </p:nvSpPr>
        <p:spPr>
          <a:xfrm>
            <a:off x="739888" y="280541"/>
            <a:ext cx="445631" cy="428491"/>
          </a:xfrm>
          <a:prstGeom prst="roundRect">
            <a:avLst/>
          </a:prstGeom>
          <a:ln>
            <a:noFill/>
          </a:ln>
          <a:effectLst>
            <a:innerShdw blurRad="762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Light"/>
              <a:ea typeface="KoPub돋움체 Light"/>
              <a:cs typeface="+mn-cs"/>
            </a:endParaRP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4D74AC34-E551-4E43-9F61-07DCB187D7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문제 도출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64A80CA1-2246-4B10-BB8B-4D0BDEB7A7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02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분석 기획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CAA34F54-8890-43D7-B541-632BDC9BA063}"/>
              </a:ext>
            </a:extLst>
          </p:cNvPr>
          <p:cNvSpPr/>
          <p:nvPr/>
        </p:nvSpPr>
        <p:spPr>
          <a:xfrm>
            <a:off x="1" y="3838575"/>
            <a:ext cx="13163550" cy="1744910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endParaRPr lang="ko-KR" altLang="en-US" sz="4800" dirty="0">
              <a:solidFill>
                <a:prstClr val="white">
                  <a:lumMod val="95000"/>
                </a:prstClr>
              </a:solidFill>
              <a:latin typeface="KoPub돋움체 Bold"/>
              <a:ea typeface="KoPub돋움체 Bold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F8AD47B-3D5B-70B9-2B15-7D77D723E633}"/>
              </a:ext>
            </a:extLst>
          </p:cNvPr>
          <p:cNvGrpSpPr/>
          <p:nvPr/>
        </p:nvGrpSpPr>
        <p:grpSpPr>
          <a:xfrm>
            <a:off x="2136113" y="1865263"/>
            <a:ext cx="7919774" cy="2308324"/>
            <a:chOff x="2566933" y="1865263"/>
            <a:chExt cx="7919774" cy="2308324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56AB783-6E8D-A5EE-8359-CB3B3ECB4F76}"/>
                </a:ext>
              </a:extLst>
            </p:cNvPr>
            <p:cNvSpPr/>
            <p:nvPr/>
          </p:nvSpPr>
          <p:spPr>
            <a:xfrm>
              <a:off x="2566933" y="1865263"/>
              <a:ext cx="3362325" cy="230832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지역별</a:t>
              </a:r>
              <a:endParaRPr kumimoji="0" lang="en-US" altLang="ko-KR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구급인력</a:t>
              </a:r>
              <a:endParaRPr kumimoji="0" lang="en-US" altLang="ko-KR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업무 과중도 </a:t>
              </a:r>
              <a:endPara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F8F3BC3-9C1E-1126-0474-B8AA47872C28}"/>
                </a:ext>
              </a:extLst>
            </p:cNvPr>
            <p:cNvSpPr/>
            <p:nvPr/>
          </p:nvSpPr>
          <p:spPr>
            <a:xfrm>
              <a:off x="5720756" y="2603927"/>
              <a:ext cx="75519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=</a:t>
              </a:r>
              <a:endPara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DE78F39-14F0-897D-5F51-526AF0E6ADA2}"/>
                </a:ext>
              </a:extLst>
            </p:cNvPr>
            <p:cNvSpPr/>
            <p:nvPr/>
          </p:nvSpPr>
          <p:spPr>
            <a:xfrm>
              <a:off x="6267450" y="2280762"/>
              <a:ext cx="4219257" cy="1477328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지역별 구급인력</a:t>
              </a:r>
              <a:endParaRPr kumimoji="0" lang="en-US" altLang="ko-KR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1</a:t>
              </a:r>
              <a:r>
                <a:rPr kumimoji="0" lang="ko-KR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KoPub돋움체 Bold"/>
                  <a:ea typeface="KoPub돋움체 Bold"/>
                  <a:cs typeface="+mn-cs"/>
                </a:rPr>
                <a:t>인당 출동건수</a:t>
              </a:r>
              <a:endParaRPr kumimoji="0" lang="ko-KR" alt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KoPub돋움체 Light"/>
                <a:ea typeface="KoPub돋움체 Light"/>
                <a:cs typeface="+mn-cs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A012641-41D4-49B1-A684-7D267E6F23E5}"/>
              </a:ext>
            </a:extLst>
          </p:cNvPr>
          <p:cNvSpPr txBox="1"/>
          <p:nvPr/>
        </p:nvSpPr>
        <p:spPr>
          <a:xfrm>
            <a:off x="5930890" y="6629591"/>
            <a:ext cx="330219" cy="1384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prstClr val="white"/>
                </a:solidFill>
                <a:latin typeface="+mn-ea"/>
              </a:rPr>
              <a:t>- 09 -</a:t>
            </a:r>
            <a:endParaRPr lang="ko-KR" altLang="en-US" sz="9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63370430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1D5C9"/>
      </a:accent1>
      <a:accent2>
        <a:srgbClr val="74F1DD"/>
      </a:accent2>
      <a:accent3>
        <a:srgbClr val="C2F3E5"/>
      </a:accent3>
      <a:accent4>
        <a:srgbClr val="C8E9F0"/>
      </a:accent4>
      <a:accent5>
        <a:srgbClr val="82CFEB"/>
      </a:accent5>
      <a:accent6>
        <a:srgbClr val="7284B5"/>
      </a:accent6>
      <a:hlink>
        <a:srgbClr val="0563C1"/>
      </a:hlink>
      <a:folHlink>
        <a:srgbClr val="954F72"/>
      </a:folHlink>
    </a:clrScheme>
    <a:fontScheme name="KoPub돋움체">
      <a:majorFont>
        <a:latin typeface="KoPub돋움체 Bold"/>
        <a:ea typeface="KoPub돋움체 Bold"/>
        <a:cs typeface=""/>
      </a:majorFont>
      <a:minorFont>
        <a:latin typeface="KoPub돋움체 Light"/>
        <a:ea typeface="KoPub돋움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</a:spPr>
      <a:bodyPr wrap="square" lIns="0" tIns="0" rIns="0" bIns="0" rtlCol="0" anchor="ctr">
        <a:spAutoFit/>
      </a:bodyPr>
      <a:lstStyle>
        <a:defPPr algn="ctr">
          <a:defRPr sz="4800" dirty="0">
            <a:solidFill>
              <a:prstClr val="white">
                <a:lumMod val="95000"/>
              </a:prstClr>
            </a:solidFill>
            <a:latin typeface="KoPub돋움체 Bold"/>
            <a:ea typeface="KoPub돋움체 Bold"/>
          </a:defRPr>
        </a:defPPr>
      </a:lstStyle>
    </a:spDef>
    <a:lnDef>
      <a:spPr>
        <a:ln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anchor="ctr">
        <a:spAutoFit/>
      </a:bodyPr>
      <a:lstStyle>
        <a:defPPr algn="ctr">
          <a:defRPr sz="1800" dirty="0" smtClean="0">
            <a:solidFill>
              <a:prstClr val="white"/>
            </a:solidFill>
            <a:latin typeface="KoPub돋움체 Bold"/>
            <a:ea typeface="KoPub돋움체 Bold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1288</Words>
  <Application>Microsoft Office PowerPoint</Application>
  <PresentationFormat>와이드스크린</PresentationFormat>
  <Paragraphs>390</Paragraphs>
  <Slides>37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4" baseType="lpstr">
      <vt:lpstr>KoPub돋움체 Bold</vt:lpstr>
      <vt:lpstr>Impact</vt:lpstr>
      <vt:lpstr>Arial</vt:lpstr>
      <vt:lpstr>Ink Free</vt:lpstr>
      <vt:lpstr>KoPub돋움체 Light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김택관[ 학부휴학 / 융합경영학부 디지털경영전공 ]</dc:creator>
  <cp:lastModifiedBy>김택관[ 학부재학 / 융합경영학부 디지털경영전공 ]</cp:lastModifiedBy>
  <cp:revision>73</cp:revision>
  <dcterms:created xsi:type="dcterms:W3CDTF">2022-11-16T10:03:09Z</dcterms:created>
  <dcterms:modified xsi:type="dcterms:W3CDTF">2023-03-15T12:37:09Z</dcterms:modified>
</cp:coreProperties>
</file>

<file path=docProps/thumbnail.jpeg>
</file>